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258" r:id="rId2"/>
    <p:sldId id="429" r:id="rId3"/>
    <p:sldId id="398" r:id="rId4"/>
    <p:sldId id="410" r:id="rId5"/>
    <p:sldId id="286" r:id="rId6"/>
    <p:sldId id="284" r:id="rId7"/>
    <p:sldId id="409" r:id="rId8"/>
    <p:sldId id="411" r:id="rId9"/>
    <p:sldId id="445" r:id="rId10"/>
    <p:sldId id="446" r:id="rId11"/>
    <p:sldId id="447" r:id="rId12"/>
    <p:sldId id="448" r:id="rId13"/>
    <p:sldId id="449" r:id="rId14"/>
    <p:sldId id="451" r:id="rId15"/>
    <p:sldId id="412" r:id="rId16"/>
    <p:sldId id="415" r:id="rId17"/>
    <p:sldId id="440" r:id="rId18"/>
    <p:sldId id="431" r:id="rId19"/>
    <p:sldId id="432" r:id="rId20"/>
    <p:sldId id="433" r:id="rId21"/>
    <p:sldId id="435" r:id="rId22"/>
    <p:sldId id="464" r:id="rId23"/>
    <p:sldId id="452" r:id="rId24"/>
    <p:sldId id="453" r:id="rId25"/>
    <p:sldId id="454" r:id="rId26"/>
    <p:sldId id="455" r:id="rId27"/>
    <p:sldId id="456" r:id="rId28"/>
    <p:sldId id="457" r:id="rId29"/>
    <p:sldId id="458" r:id="rId30"/>
    <p:sldId id="459" r:id="rId31"/>
    <p:sldId id="460" r:id="rId32"/>
    <p:sldId id="461" r:id="rId33"/>
    <p:sldId id="462" r:id="rId34"/>
    <p:sldId id="463" r:id="rId35"/>
    <p:sldId id="465" r:id="rId36"/>
    <p:sldId id="430" r:id="rId37"/>
    <p:sldId id="373" r:id="rId38"/>
    <p:sldId id="425" r:id="rId39"/>
    <p:sldId id="374" r:id="rId40"/>
    <p:sldId id="375" r:id="rId41"/>
    <p:sldId id="426" r:id="rId42"/>
    <p:sldId id="376" r:id="rId43"/>
    <p:sldId id="437" r:id="rId44"/>
    <p:sldId id="438" r:id="rId45"/>
    <p:sldId id="439" r:id="rId46"/>
    <p:sldId id="377" r:id="rId47"/>
    <p:sldId id="378" r:id="rId48"/>
    <p:sldId id="379" r:id="rId49"/>
    <p:sldId id="380" r:id="rId50"/>
    <p:sldId id="381" r:id="rId51"/>
    <p:sldId id="382" r:id="rId52"/>
    <p:sldId id="383" r:id="rId53"/>
    <p:sldId id="424" r:id="rId54"/>
    <p:sldId id="385" r:id="rId55"/>
    <p:sldId id="386" r:id="rId56"/>
    <p:sldId id="387" r:id="rId57"/>
    <p:sldId id="388" r:id="rId58"/>
    <p:sldId id="389" r:id="rId59"/>
    <p:sldId id="390" r:id="rId60"/>
    <p:sldId id="349" r:id="rId61"/>
    <p:sldId id="467" r:id="rId62"/>
    <p:sldId id="466" r:id="rId63"/>
    <p:sldId id="474" r:id="rId64"/>
    <p:sldId id="472" r:id="rId65"/>
    <p:sldId id="473" r:id="rId66"/>
    <p:sldId id="420" r:id="rId67"/>
    <p:sldId id="421" r:id="rId68"/>
    <p:sldId id="468" r:id="rId69"/>
    <p:sldId id="469" r:id="rId7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CCFF"/>
    <a:srgbClr val="0066FF"/>
    <a:srgbClr val="DDDDDD"/>
    <a:srgbClr val="66CCFF"/>
    <a:srgbClr val="00CCFF"/>
    <a:srgbClr val="0099FF"/>
    <a:srgbClr val="0066CC"/>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34" autoAdjust="0"/>
    <p:restoredTop sz="94622" autoAdjust="0"/>
  </p:normalViewPr>
  <p:slideViewPr>
    <p:cSldViewPr>
      <p:cViewPr>
        <p:scale>
          <a:sx n="150" d="100"/>
          <a:sy n="150" d="100"/>
        </p:scale>
        <p:origin x="-78" y="203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87" d="100"/>
        <a:sy n="87" d="100"/>
      </p:scale>
      <p:origin x="0" y="17580"/>
    </p:cViewPr>
  </p:sorterViewPr>
  <p:notesViewPr>
    <p:cSldViewPr>
      <p:cViewPr varScale="1">
        <p:scale>
          <a:sx n="56" d="100"/>
          <a:sy n="56" d="100"/>
        </p:scale>
        <p:origin x="-249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30.xml"/><Relationship Id="rId3" Type="http://schemas.openxmlformats.org/officeDocument/2006/relationships/slide" Target="slides/slide21.xml"/><Relationship Id="rId7" Type="http://schemas.openxmlformats.org/officeDocument/2006/relationships/slide" Target="slides/slide27.xml"/><Relationship Id="rId12" Type="http://schemas.openxmlformats.org/officeDocument/2006/relationships/slide" Target="slides/slide34.xml"/><Relationship Id="rId2" Type="http://schemas.openxmlformats.org/officeDocument/2006/relationships/slide" Target="slides/slide19.xml"/><Relationship Id="rId1" Type="http://schemas.openxmlformats.org/officeDocument/2006/relationships/slide" Target="slides/slide18.xml"/><Relationship Id="rId6" Type="http://schemas.openxmlformats.org/officeDocument/2006/relationships/slide" Target="slides/slide26.xml"/><Relationship Id="rId11" Type="http://schemas.openxmlformats.org/officeDocument/2006/relationships/slide" Target="slides/slide33.xml"/><Relationship Id="rId5" Type="http://schemas.openxmlformats.org/officeDocument/2006/relationships/slide" Target="slides/slide25.xml"/><Relationship Id="rId10" Type="http://schemas.openxmlformats.org/officeDocument/2006/relationships/slide" Target="slides/slide32.xml"/><Relationship Id="rId4" Type="http://schemas.openxmlformats.org/officeDocument/2006/relationships/slide" Target="slides/slide24.xml"/><Relationship Id="rId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6A72101-2102-4CC5-80D9-BD12D383F430}" type="datetimeFigureOut">
              <a:rPr lang="en-US" smtClean="0"/>
              <a:pPr/>
              <a:t>7/16/2013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F44602-280B-4AB1-9E89-8605C7A58F3F}" type="slidenum">
              <a:rPr lang="en-US" smtClean="0"/>
              <a:pPr/>
              <a:t>‹#›</a:t>
            </a:fld>
            <a:endParaRPr lang="en-US"/>
          </a:p>
        </p:txBody>
      </p:sp>
    </p:spTree>
    <p:extLst>
      <p:ext uri="{BB962C8B-B14F-4D97-AF65-F5344CB8AC3E}">
        <p14:creationId xmlns:p14="http://schemas.microsoft.com/office/powerpoint/2010/main" xmlns="" val="688671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Times New Roman"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Times New Roman" charset="0"/>
              </a:defRPr>
            </a:lvl1pPr>
          </a:lstStyle>
          <a:p>
            <a:pPr>
              <a:defRPr/>
            </a:pPr>
            <a:fld id="{281AE8C7-98B4-43B1-A83B-A817F2803E5B}" type="datetimeFigureOut">
              <a:rPr lang="en-US"/>
              <a:pPr>
                <a:defRPr/>
              </a:pPr>
              <a:t>7/16/2013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Times New Roman"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Times New Roman" charset="0"/>
              </a:defRPr>
            </a:lvl1pPr>
          </a:lstStyle>
          <a:p>
            <a:pPr>
              <a:defRPr/>
            </a:pPr>
            <a:fld id="{FEAE5E8E-5F66-454F-945F-37303F5D08E0}" type="slidenum">
              <a:rPr lang="en-US"/>
              <a:pPr>
                <a:defRPr/>
              </a:pPr>
              <a:t>‹#›</a:t>
            </a:fld>
            <a:endParaRPr lang="en-US"/>
          </a:p>
        </p:txBody>
      </p:sp>
    </p:spTree>
    <p:extLst>
      <p:ext uri="{BB962C8B-B14F-4D97-AF65-F5344CB8AC3E}">
        <p14:creationId xmlns:p14="http://schemas.microsoft.com/office/powerpoint/2010/main" xmlns="" val="5087846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10</a:t>
            </a:fld>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11</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12</a:t>
            </a:fld>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13</a:t>
            </a:fld>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14</a:t>
            </a:fld>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18C968-4BB7-4400-B1F9-556A19DD554F}" type="slidenum">
              <a:rPr lang="en-US" smtClean="0">
                <a:latin typeface="Times New Roman" pitchFamily="18" charset="0"/>
              </a:rPr>
              <a:pPr/>
              <a:t>16</a:t>
            </a:fld>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xfrm>
            <a:off x="934720" y="4415790"/>
            <a:ext cx="5140960" cy="4183380"/>
          </a:xfrm>
          <a:noFill/>
        </p:spPr>
        <p:txBody>
          <a:bodyPr wrap="square" lIns="93164" tIns="46582" rIns="93164" bIns="46582" numCol="1" anchor="t" anchorCtr="0" compatLnSpc="1">
            <a:prstTxWarp prst="textNoShape">
              <a:avLst/>
            </a:prstTxWarp>
          </a:bodyPr>
          <a:lstStyle/>
          <a:p>
            <a:endParaRPr lang="en-US" dirty="0" smtClean="0"/>
          </a:p>
        </p:txBody>
      </p:sp>
      <p:sp>
        <p:nvSpPr>
          <p:cNvPr id="4403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64" tIns="46582" rIns="93164" bIns="46582" anchor="b"/>
          <a:lstStyle/>
          <a:p>
            <a:pPr algn="r"/>
            <a:fld id="{DA8B8E5C-717B-4F6E-98C2-63D81A4DAA60}" type="slidenum">
              <a:rPr lang="en-US" sz="1200"/>
              <a:pPr algn="r"/>
              <a:t>61</a:t>
            </a:fld>
            <a:endParaRPr lang="en-US" sz="12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34DA5-CD48-4F00-A68F-7B81CE5C8BE5}" type="slidenum">
              <a:rPr lang="en-US" smtClean="0"/>
              <a:pPr/>
              <a:t>62</a:t>
            </a:fld>
            <a:endParaRPr lang="en-US" dirty="0"/>
          </a:p>
        </p:txBody>
      </p:sp>
    </p:spTree>
    <p:extLst>
      <p:ext uri="{BB962C8B-B14F-4D97-AF65-F5344CB8AC3E}">
        <p14:creationId xmlns:p14="http://schemas.microsoft.com/office/powerpoint/2010/main" xmlns="" val="1500752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34DA5-CD48-4F00-A68F-7B81CE5C8BE5}" type="slidenum">
              <a:rPr lang="en-US" smtClean="0"/>
              <a:pPr/>
              <a:t>63</a:t>
            </a:fld>
            <a:endParaRPr lang="en-US" dirty="0"/>
          </a:p>
        </p:txBody>
      </p:sp>
    </p:spTree>
    <p:extLst>
      <p:ext uri="{BB962C8B-B14F-4D97-AF65-F5344CB8AC3E}">
        <p14:creationId xmlns:p14="http://schemas.microsoft.com/office/powerpoint/2010/main" xmlns="" val="1500752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CFA6FD-C3D1-4C86-87B2-C170704960FC}" type="slidenum">
              <a:rPr lang="en-US" smtClean="0">
                <a:latin typeface="Times New Roman" pitchFamily="18" charset="0"/>
              </a:rPr>
              <a:pPr/>
              <a:t>67</a:t>
            </a:fld>
            <a:endParaRPr lang="en-US"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E5F42C-1412-466F-BC6A-1F7F993C3E7D}" type="slidenum">
              <a:rPr lang="en-US" smtClean="0">
                <a:latin typeface="Times New Roman" pitchFamily="18" charset="0"/>
              </a:rPr>
              <a:pPr/>
              <a:t>68</a:t>
            </a:fld>
            <a:endParaRPr 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2191A20B-0AB7-4656-858A-CCC275E5AC6A}" type="slidenum">
              <a:rPr lang="en-US"/>
              <a:pPr>
                <a:defRPr/>
              </a:pPr>
              <a:t>‹#›</a:t>
            </a:fld>
            <a:endParaRPr lang="en-US"/>
          </a:p>
        </p:txBody>
      </p:sp>
    </p:spTree>
  </p:cSld>
  <p:clrMapOvr>
    <a:masterClrMapping/>
  </p:clrMapOvr>
  <p:transition advTm="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DD8D33DD-1847-4B16-B418-0F7EEE4E5ADA}" type="slidenum">
              <a:rPr lang="en-US"/>
              <a:pPr>
                <a:defRPr/>
              </a:pPr>
              <a:t>‹#›</a:t>
            </a:fld>
            <a:endParaRPr lang="en-US"/>
          </a:p>
        </p:txBody>
      </p:sp>
    </p:spTree>
  </p:cSld>
  <p:clrMapOvr>
    <a:masterClrMapping/>
  </p:clrMapOvr>
  <p:transition advTm="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Date Placeholder 4"/>
          <p:cNvSpPr>
            <a:spLocks noGrp="1"/>
          </p:cNvSpPr>
          <p:nvPr>
            <p:ph type="dt" sz="half" idx="2"/>
          </p:nvPr>
        </p:nvSpPr>
        <p:spPr>
          <a:xfrm>
            <a:off x="457200" y="6354246"/>
            <a:ext cx="990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7D119-F67C-4B9F-A349-366FB1D52608}" type="datetimeFigureOut">
              <a:rPr lang="en-US" smtClean="0"/>
              <a:pPr/>
              <a:t>7/16/2013</a:t>
            </a:fld>
            <a:endParaRPr lang="en-US" dirty="0"/>
          </a:p>
        </p:txBody>
      </p:sp>
      <p:pic>
        <p:nvPicPr>
          <p:cNvPr id="4" name="Picture 3" descr="Sensor_Switch+Acuity_Logo_2C.png"/>
          <p:cNvPicPr>
            <a:picLocks noChangeAspect="1"/>
          </p:cNvPicPr>
          <p:nvPr userDrawn="1"/>
        </p:nvPicPr>
        <p:blipFill>
          <a:blip r:embed="rId2" cstate="print"/>
          <a:srcRect b="22222"/>
          <a:stretch>
            <a:fillRect/>
          </a:stretch>
        </p:blipFill>
        <p:spPr bwMode="auto">
          <a:xfrm>
            <a:off x="7132320" y="6263767"/>
            <a:ext cx="1981200" cy="509610"/>
          </a:xfrm>
          <a:prstGeom prst="rect">
            <a:avLst/>
          </a:prstGeom>
          <a:noFill/>
          <a:ln w="9525">
            <a:noFill/>
            <a:miter lim="800000"/>
            <a:headEnd/>
            <a:tailEnd/>
          </a:ln>
        </p:spPr>
      </p:pic>
    </p:spTree>
    <p:extLst>
      <p:ext uri="{BB962C8B-B14F-4D97-AF65-F5344CB8AC3E}">
        <p14:creationId xmlns:p14="http://schemas.microsoft.com/office/powerpoint/2010/main" xmlns="" val="82836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F7AB4D81-8940-4CC8-BBF5-AF1154455715}" type="slidenum">
              <a:rPr lang="en-US"/>
              <a:pPr>
                <a:defRPr/>
              </a:pPr>
              <a:t>‹#›</a:t>
            </a:fld>
            <a:endParaRPr lang="en-US"/>
          </a:p>
        </p:txBody>
      </p:sp>
    </p:spTree>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CFCB14EC-86D1-4025-8007-08D277690A68}" type="slidenum">
              <a:rPr lang="en-US"/>
              <a:pPr>
                <a:defRPr/>
              </a:pPr>
              <a:t>‹#›</a:t>
            </a:fld>
            <a:endParaRPr lang="en-US"/>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428103C9-30F9-4079-BF75-46952241D77B}" type="slidenum">
              <a:rPr lang="en-US"/>
              <a:pPr>
                <a:defRPr/>
              </a:pPr>
              <a:t>‹#›</a:t>
            </a:fld>
            <a:endParaRPr lang="en-US"/>
          </a:p>
        </p:txBody>
      </p:sp>
    </p:spTree>
  </p:cSld>
  <p:clrMapOvr>
    <a:masterClrMapping/>
  </p:clrMapOvr>
  <p:transition advTm="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8" descr="Sensor_Switch+Acuity_Logo_2C.png"/>
          <p:cNvPicPr>
            <a:picLocks noChangeAspect="1"/>
          </p:cNvPicPr>
          <p:nvPr userDrawn="1"/>
        </p:nvPicPr>
        <p:blipFill>
          <a:blip r:embed="rId2" cstate="print"/>
          <a:srcRect/>
          <a:stretch>
            <a:fillRect/>
          </a:stretch>
        </p:blipFill>
        <p:spPr bwMode="auto">
          <a:xfrm>
            <a:off x="7239000" y="6172200"/>
            <a:ext cx="1752600" cy="579438"/>
          </a:xfrm>
          <a:prstGeom prst="rect">
            <a:avLst/>
          </a:prstGeom>
          <a:noFill/>
          <a:ln w="9525">
            <a:noFill/>
            <a:miter lim="800000"/>
            <a:headEnd/>
            <a:tailEnd/>
          </a:ln>
        </p:spPr>
      </p:pic>
      <p:pic>
        <p:nvPicPr>
          <p:cNvPr id="4" name="Picture 8" descr="ssi_new_ppt_template_sky"/>
          <p:cNvPicPr>
            <a:picLocks noChangeAspect="1" noChangeArrowheads="1"/>
          </p:cNvPicPr>
          <p:nvPr userDrawn="1"/>
        </p:nvPicPr>
        <p:blipFill>
          <a:blip r:embed="rId3" cstate="print"/>
          <a:srcRect/>
          <a:stretch>
            <a:fillRect/>
          </a:stretch>
        </p:blipFill>
        <p:spPr bwMode="auto">
          <a:xfrm>
            <a:off x="0" y="0"/>
            <a:ext cx="9144000" cy="1660525"/>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Tree>
  </p:cSld>
  <p:clrMapOvr>
    <a:masterClrMapping/>
  </p:clrMapOvr>
  <p:transition advTm="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D9710B2E-7CD1-4763-B2D8-082557DA6EA1}" type="slidenum">
              <a:rPr lang="en-US"/>
              <a:pPr>
                <a:defRPr/>
              </a:pPr>
              <a:t>‹#›</a:t>
            </a:fld>
            <a:endParaRPr lang="en-US"/>
          </a:p>
        </p:txBody>
      </p:sp>
      <p:pic>
        <p:nvPicPr>
          <p:cNvPr id="6" name="Picture 8" descr="ssi_new_ppt_template_sky"/>
          <p:cNvPicPr>
            <a:picLocks noChangeAspect="1" noChangeArrowheads="1"/>
          </p:cNvPicPr>
          <p:nvPr userDrawn="1"/>
        </p:nvPicPr>
        <p:blipFill>
          <a:blip r:embed="rId3" cstate="print"/>
          <a:srcRect/>
          <a:stretch>
            <a:fillRect/>
          </a:stretch>
        </p:blipFill>
        <p:spPr bwMode="auto">
          <a:xfrm>
            <a:off x="0" y="0"/>
            <a:ext cx="9144000" cy="1660525"/>
          </a:xfrm>
          <a:prstGeom prst="rect">
            <a:avLst/>
          </a:prstGeom>
          <a:noFill/>
          <a:ln w="9525">
            <a:noFill/>
            <a:miter lim="800000"/>
            <a:headEnd/>
            <a:tailEnd/>
          </a:ln>
        </p:spPr>
      </p:pic>
    </p:spTree>
  </p:cSld>
  <p:clrMapOvr>
    <a:masterClrMapping/>
  </p:clrMapOvr>
  <p:transition advTm="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3AA57049-479D-4064-81EE-E7E2146E1206}" type="slidenum">
              <a:rPr lang="en-US"/>
              <a:pPr>
                <a:defRPr/>
              </a:pPr>
              <a:t>‹#›</a:t>
            </a:fld>
            <a:endParaRPr lang="en-US"/>
          </a:p>
        </p:txBody>
      </p:sp>
    </p:spTree>
  </p:cSld>
  <p:clrMapOvr>
    <a:masterClrMapping/>
  </p:clrMapOvr>
  <p:transition advTm="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B424105B-2BB4-4D65-AFA7-49A898289A9F}" type="slidenum">
              <a:rPr lang="en-US"/>
              <a:pPr>
                <a:defRPr/>
              </a:pPr>
              <a:t>‹#›</a:t>
            </a:fld>
            <a:endParaRPr lang="en-US"/>
          </a:p>
        </p:txBody>
      </p:sp>
    </p:spTree>
  </p:cSld>
  <p:clrMapOvr>
    <a:masterClrMapping/>
  </p:clrMapOvr>
  <p:transition advTm="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8" descr="Sensor_Switch+Acuity_Logo_2C.png"/>
          <p:cNvPicPr>
            <a:picLocks noChangeAspect="1"/>
          </p:cNvPicPr>
          <p:nvPr userDrawn="1"/>
        </p:nvPicPr>
        <p:blipFill>
          <a:blip r:embed="rId2" cstate="print"/>
          <a:srcRect/>
          <a:stretch>
            <a:fillRect/>
          </a:stretch>
        </p:blipFill>
        <p:spPr bwMode="auto">
          <a:xfrm>
            <a:off x="6934200" y="6096000"/>
            <a:ext cx="2076450" cy="6858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248400"/>
            <a:ext cx="1905000" cy="457200"/>
          </a:xfrm>
          <a:prstGeom prst="rect">
            <a:avLst/>
          </a:prstGeom>
        </p:spPr>
        <p:txBody>
          <a:bodyPr/>
          <a:lstStyle>
            <a:lvl1pPr>
              <a:defRPr>
                <a:latin typeface="Times New Roman" charset="0"/>
              </a:defRPr>
            </a:lvl1pPr>
          </a:lstStyle>
          <a:p>
            <a:pPr>
              <a:defRPr/>
            </a:pPr>
            <a:fld id="{6CB6F88F-533F-441C-A2B0-B68B28A434A3}" type="slidenum">
              <a:rPr lang="en-US"/>
              <a:pPr>
                <a:defRPr/>
              </a:pPr>
              <a:t>‹#›</a:t>
            </a:fld>
            <a:endParaRPr lang="en-US"/>
          </a:p>
        </p:txBody>
      </p:sp>
    </p:spTree>
  </p:cSld>
  <p:clrMapOvr>
    <a:masterClrMapping/>
  </p:clrMapOvr>
  <p:transition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pic>
        <p:nvPicPr>
          <p:cNvPr id="2" name="Picture 8" descr="Sensor_Switch+Acuity_Logo_2C.png"/>
          <p:cNvPicPr>
            <a:picLocks noChangeAspect="1"/>
          </p:cNvPicPr>
          <p:nvPr userDrawn="1"/>
        </p:nvPicPr>
        <p:blipFill>
          <a:blip r:embed="rId13" cstate="print"/>
          <a:srcRect/>
          <a:stretch>
            <a:fillRect/>
          </a:stretch>
        </p:blipFill>
        <p:spPr bwMode="auto">
          <a:xfrm>
            <a:off x="6934200" y="6096000"/>
            <a:ext cx="2076450" cy="685800"/>
          </a:xfrm>
          <a:prstGeom prst="rect">
            <a:avLst/>
          </a:prstGeom>
          <a:noFill/>
          <a:ln w="9525">
            <a:noFill/>
            <a:miter lim="800000"/>
            <a:headEnd/>
            <a:tailEnd/>
          </a:ln>
        </p:spPr>
      </p:pic>
      <p:pic>
        <p:nvPicPr>
          <p:cNvPr id="3" name="Picture 12" descr="banner2"/>
          <p:cNvPicPr>
            <a:picLocks noChangeAspect="1" noChangeArrowheads="1"/>
          </p:cNvPicPr>
          <p:nvPr userDrawn="1"/>
        </p:nvPicPr>
        <p:blipFill>
          <a:blip r:embed="rId14" cstate="print"/>
          <a:srcRect/>
          <a:stretch>
            <a:fillRect/>
          </a:stretch>
        </p:blipFill>
        <p:spPr bwMode="auto">
          <a:xfrm>
            <a:off x="0" y="0"/>
            <a:ext cx="9144000" cy="1662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advTm="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371600" y="2362200"/>
            <a:ext cx="4267200" cy="1752600"/>
          </a:xfrm>
          <a:prstGeom prst="rect">
            <a:avLst/>
          </a:prstGeom>
          <a:noFill/>
          <a:ln w="9525">
            <a:noFill/>
            <a:miter lim="800000"/>
            <a:headEnd/>
            <a:tailEnd/>
          </a:ln>
          <a:effectLst/>
        </p:spPr>
        <p:txBody>
          <a:bodyPr anchor="ctr"/>
          <a:lstStyle/>
          <a:p>
            <a:pPr algn="ctr"/>
            <a:r>
              <a:rPr lang="en-US" sz="5400" b="1" dirty="0" smtClean="0">
                <a:effectLst>
                  <a:outerShdw blurRad="38100" dist="38100" dir="2700000" algn="tl">
                    <a:srgbClr val="C0C0C0"/>
                  </a:outerShdw>
                </a:effectLst>
                <a:latin typeface="Calibri" pitchFamily="34" charset="0"/>
              </a:rPr>
              <a:t>Wall Switch</a:t>
            </a:r>
            <a:br>
              <a:rPr lang="en-US" sz="5400" b="1" dirty="0" smtClean="0">
                <a:effectLst>
                  <a:outerShdw blurRad="38100" dist="38100" dir="2700000" algn="tl">
                    <a:srgbClr val="C0C0C0"/>
                  </a:outerShdw>
                </a:effectLst>
                <a:latin typeface="Calibri" pitchFamily="34" charset="0"/>
              </a:rPr>
            </a:br>
            <a:r>
              <a:rPr lang="en-US" sz="5400" b="1" dirty="0" smtClean="0">
                <a:effectLst>
                  <a:outerShdw blurRad="38100" dist="38100" dir="2700000" algn="tl">
                    <a:srgbClr val="C0C0C0"/>
                  </a:outerShdw>
                </a:effectLst>
                <a:latin typeface="Calibri" pitchFamily="34" charset="0"/>
              </a:rPr>
              <a:t>Sensors</a:t>
            </a:r>
            <a:endParaRPr lang="en-US" sz="5400" b="1" dirty="0">
              <a:effectLst>
                <a:outerShdw blurRad="38100" dist="38100" dir="2700000" algn="tl">
                  <a:srgbClr val="C0C0C0"/>
                </a:outerShdw>
              </a:effectLst>
              <a:latin typeface="Calibri" pitchFamily="34" charset="0"/>
            </a:endParaRP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019800" y="1552575"/>
            <a:ext cx="2358957" cy="4619625"/>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19"/>
          <p:cNvSpPr>
            <a:spLocks noChangeArrowheads="1"/>
          </p:cNvSpPr>
          <p:nvPr/>
        </p:nvSpPr>
        <p:spPr bwMode="auto">
          <a:xfrm>
            <a:off x="381000" y="1447800"/>
            <a:ext cx="6705600" cy="5410200"/>
          </a:xfrm>
          <a:prstGeom prst="rect">
            <a:avLst/>
          </a:prstGeom>
          <a:noFill/>
          <a:ln w="9525">
            <a:noFill/>
            <a:miter lim="800000"/>
            <a:headEnd/>
            <a:tailEnd/>
          </a:ln>
        </p:spPr>
        <p:txBody>
          <a:bodyPr lIns="91429" tIns="45714" rIns="91429" bIns="45714"/>
          <a:lstStyle/>
          <a:p>
            <a:pPr marL="457200" indent="-457200" fontAlgn="auto">
              <a:lnSpc>
                <a:spcPct val="90000"/>
              </a:lnSpc>
              <a:spcBef>
                <a:spcPts val="0"/>
              </a:spcBef>
              <a:spcAft>
                <a:spcPts val="0"/>
              </a:spcAft>
              <a:buFont typeface="Arial" pitchFamily="34" charset="0"/>
              <a:buChar char="•"/>
              <a:tabLst>
                <a:tab pos="2741613" algn="l"/>
                <a:tab pos="3086100" algn="l"/>
              </a:tabLst>
              <a:defRPr/>
            </a:pPr>
            <a:r>
              <a:rPr lang="en-US" sz="1800" dirty="0">
                <a:latin typeface="Calibri" pitchFamily="34" charset="0"/>
              </a:rPr>
              <a:t>The new NEC 2011 code requires a neutral conductor to be installed in all new construction switch boxes. </a:t>
            </a:r>
          </a:p>
          <a:p>
            <a:pPr marL="457200" indent="-457200"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r>
              <a:rPr lang="en-US" sz="1800" dirty="0">
                <a:latin typeface="Calibri" pitchFamily="34" charset="0"/>
              </a:rPr>
              <a:t>Stated intent is to prevent contractors from improperly using ground connection to power devices that have </a:t>
            </a:r>
            <a:r>
              <a:rPr lang="en-US" sz="1800" dirty="0" smtClean="0">
                <a:latin typeface="Calibri" pitchFamily="34" charset="0"/>
              </a:rPr>
              <a:t>greater than 0.5 </a:t>
            </a:r>
            <a:r>
              <a:rPr lang="en-US" sz="1800" dirty="0" err="1">
                <a:latin typeface="Calibri" pitchFamily="34" charset="0"/>
              </a:rPr>
              <a:t>mA</a:t>
            </a:r>
            <a:r>
              <a:rPr lang="en-US" sz="1800" dirty="0">
                <a:latin typeface="Calibri" pitchFamily="34" charset="0"/>
              </a:rPr>
              <a:t> leakage to </a:t>
            </a:r>
            <a:r>
              <a:rPr lang="en-US" sz="1800" dirty="0" smtClean="0">
                <a:latin typeface="Calibri" pitchFamily="34" charset="0"/>
              </a:rPr>
              <a:t>ground</a:t>
            </a:r>
            <a:endParaRPr lang="en-US" sz="1800" dirty="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endParaRPr lang="en-US" sz="1800" dirty="0" smtClean="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r>
              <a:rPr lang="en-US" sz="1800" dirty="0" smtClean="0">
                <a:latin typeface="Calibri" pitchFamily="34" charset="0"/>
              </a:rPr>
              <a:t>Contractors </a:t>
            </a:r>
            <a:r>
              <a:rPr lang="en-US" sz="1800" dirty="0">
                <a:latin typeface="Calibri" pitchFamily="34" charset="0"/>
              </a:rPr>
              <a:t>are </a:t>
            </a:r>
            <a:r>
              <a:rPr lang="en-US" sz="1800" u="sng" dirty="0">
                <a:latin typeface="Calibri" pitchFamily="34" charset="0"/>
              </a:rPr>
              <a:t>not</a:t>
            </a:r>
            <a:r>
              <a:rPr lang="en-US" sz="1800" dirty="0">
                <a:latin typeface="Calibri" pitchFamily="34" charset="0"/>
              </a:rPr>
              <a:t> required to use the neutral if the device they are installing is UL listed to draw less </a:t>
            </a:r>
            <a:r>
              <a:rPr lang="en-US" sz="1800" dirty="0" smtClean="0">
                <a:latin typeface="Calibri" pitchFamily="34" charset="0"/>
              </a:rPr>
              <a:t>than 0.5 </a:t>
            </a:r>
            <a:r>
              <a:rPr lang="en-US" sz="1800" dirty="0" err="1">
                <a:latin typeface="Calibri" pitchFamily="34" charset="0"/>
              </a:rPr>
              <a:t>mA</a:t>
            </a:r>
            <a:r>
              <a:rPr lang="en-US" sz="1800" dirty="0">
                <a:latin typeface="Calibri" pitchFamily="34" charset="0"/>
              </a:rPr>
              <a:t> leakage to ground.</a:t>
            </a:r>
          </a:p>
          <a:p>
            <a:pPr marL="914400" lvl="1" indent="-457200" fontAlgn="auto">
              <a:lnSpc>
                <a:spcPct val="90000"/>
              </a:lnSpc>
              <a:spcBef>
                <a:spcPts val="0"/>
              </a:spcBef>
              <a:spcAft>
                <a:spcPts val="0"/>
              </a:spcAft>
              <a:tabLst>
                <a:tab pos="2741613" algn="l"/>
                <a:tab pos="3086100" algn="l"/>
              </a:tabLst>
              <a:defRPr/>
            </a:pPr>
            <a:r>
              <a:rPr lang="en-US" sz="1800" dirty="0">
                <a:latin typeface="Calibri" pitchFamily="34" charset="0"/>
              </a:rPr>
              <a:t>	- this includes Wall Switch </a:t>
            </a:r>
            <a:r>
              <a:rPr lang="en-US" sz="1800" dirty="0" smtClean="0">
                <a:latin typeface="Calibri" pitchFamily="34" charset="0"/>
              </a:rPr>
              <a:t>Occupancy Sensors </a:t>
            </a:r>
            <a:r>
              <a:rPr lang="en-US" sz="1800" dirty="0">
                <a:latin typeface="Calibri" pitchFamily="34" charset="0"/>
              </a:rPr>
              <a:t>like the </a:t>
            </a:r>
            <a:r>
              <a:rPr lang="en-US" sz="1800" dirty="0" smtClean="0">
                <a:latin typeface="Calibri" pitchFamily="34" charset="0"/>
              </a:rPr>
              <a:t>WSX </a:t>
            </a:r>
            <a:endParaRPr lang="en-US" sz="1800" dirty="0">
              <a:latin typeface="Calibri" pitchFamily="34" charset="0"/>
            </a:endParaRPr>
          </a:p>
          <a:p>
            <a:pPr marL="914400" lvl="1" indent="-457200" fontAlgn="auto">
              <a:lnSpc>
                <a:spcPct val="90000"/>
              </a:lnSpc>
              <a:spcBef>
                <a:spcPts val="0"/>
              </a:spcBef>
              <a:spcAft>
                <a:spcPts val="0"/>
              </a:spcAft>
              <a:tabLst>
                <a:tab pos="2741613" algn="l"/>
                <a:tab pos="3086100" algn="l"/>
              </a:tabLst>
              <a:defRPr/>
            </a:pPr>
            <a:endParaRPr lang="en-US" sz="1800" dirty="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r>
              <a:rPr lang="en-US" sz="1800" dirty="0">
                <a:latin typeface="Calibri" pitchFamily="34" charset="0"/>
              </a:rPr>
              <a:t>Also not required for retrofit construction except in cases where bringing up to current code is required</a:t>
            </a:r>
          </a:p>
          <a:p>
            <a:pPr marL="457200" indent="-457200" fontAlgn="auto">
              <a:lnSpc>
                <a:spcPct val="90000"/>
              </a:lnSpc>
              <a:spcBef>
                <a:spcPts val="0"/>
              </a:spcBef>
              <a:spcAft>
                <a:spcPts val="0"/>
              </a:spcAft>
              <a:buFont typeface="Arial" pitchFamily="34" charset="0"/>
              <a:buChar char="•"/>
              <a:tabLst>
                <a:tab pos="2741613" algn="l"/>
                <a:tab pos="3086100" algn="l"/>
              </a:tabLst>
              <a:defRPr/>
            </a:pPr>
            <a:endParaRPr lang="en-US" sz="1800" dirty="0" smtClean="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r>
              <a:rPr lang="en-US" sz="1800" dirty="0">
                <a:latin typeface="Calibri" pitchFamily="34" charset="0"/>
              </a:rPr>
              <a:t>Some jurisdictions that have adopted NEC 2011 and specifiers are interpreting this new section to require all Wall Switch Occupancy sensors to have and use a neutral (e.g. City of Houston, Birmingham, etc</a:t>
            </a:r>
            <a:r>
              <a:rPr lang="en-US" sz="1800" dirty="0" smtClean="0">
                <a:latin typeface="Calibri" pitchFamily="34" charset="0"/>
              </a:rPr>
              <a:t>.)</a:t>
            </a:r>
            <a:endParaRPr lang="en-US" sz="2000" dirty="0">
              <a:latin typeface="+mn-lt"/>
            </a:endParaRPr>
          </a:p>
          <a:p>
            <a:pPr marL="457200" indent="-457200" fontAlgn="auto">
              <a:lnSpc>
                <a:spcPct val="90000"/>
              </a:lnSpc>
              <a:spcBef>
                <a:spcPts val="0"/>
              </a:spcBef>
              <a:spcAft>
                <a:spcPts val="0"/>
              </a:spcAft>
              <a:buFont typeface="Arial" pitchFamily="34" charset="0"/>
              <a:buChar char="•"/>
              <a:tabLst>
                <a:tab pos="2741613" algn="l"/>
                <a:tab pos="3086100" algn="l"/>
              </a:tabLst>
              <a:defRPr/>
            </a:pPr>
            <a:endParaRPr lang="en-US" sz="2000" dirty="0">
              <a:latin typeface="+mn-lt"/>
            </a:endParaRPr>
          </a:p>
          <a:p>
            <a:pPr marL="457200" indent="-457200" fontAlgn="auto">
              <a:lnSpc>
                <a:spcPct val="90000"/>
              </a:lnSpc>
              <a:spcBef>
                <a:spcPts val="0"/>
              </a:spcBef>
              <a:spcAft>
                <a:spcPts val="0"/>
              </a:spcAft>
              <a:tabLst>
                <a:tab pos="2741613" algn="l"/>
                <a:tab pos="3086100" algn="l"/>
              </a:tabLst>
              <a:defRPr/>
            </a:pPr>
            <a:endParaRPr lang="en-US" sz="2000" dirty="0">
              <a:latin typeface="+mn-lt"/>
            </a:endParaRPr>
          </a:p>
        </p:txBody>
      </p:sp>
      <p:sp>
        <p:nvSpPr>
          <p:cNvPr id="8" name="TextBox 6"/>
          <p:cNvSpPr txBox="1">
            <a:spLocks noChangeArrowheads="1"/>
          </p:cNvSpPr>
          <p:nvPr/>
        </p:nvSpPr>
        <p:spPr bwMode="auto">
          <a:xfrm>
            <a:off x="304800" y="990600"/>
            <a:ext cx="5486400" cy="461665"/>
          </a:xfrm>
          <a:prstGeom prst="rect">
            <a:avLst/>
          </a:prstGeom>
          <a:noFill/>
          <a:ln w="9525">
            <a:noFill/>
            <a:miter lim="800000"/>
            <a:headEnd/>
            <a:tailEnd/>
          </a:ln>
        </p:spPr>
        <p:txBody>
          <a:bodyPr wrap="square">
            <a:spAutoFit/>
          </a:bodyPr>
          <a:lstStyle/>
          <a:p>
            <a:r>
              <a:rPr lang="en-US" sz="2400" b="1" dirty="0">
                <a:latin typeface="Calibri" pitchFamily="34" charset="0"/>
              </a:rPr>
              <a:t>The </a:t>
            </a:r>
            <a:r>
              <a:rPr lang="en-US" sz="2400" b="1" dirty="0" smtClean="0">
                <a:latin typeface="Calibri" pitchFamily="34" charset="0"/>
              </a:rPr>
              <a:t>Facts about  NEC 2011 404.2(C):</a:t>
            </a:r>
            <a:endParaRPr lang="en-US" sz="2400" b="1" dirty="0">
              <a:latin typeface="Calibri" pitchFamily="34" charset="0"/>
            </a:endParaRPr>
          </a:p>
        </p:txBody>
      </p:sp>
      <p:sp>
        <p:nvSpPr>
          <p:cNvPr id="9" name="TextBox 7"/>
          <p:cNvSpPr txBox="1">
            <a:spLocks noChangeArrowheads="1"/>
          </p:cNvSpPr>
          <p:nvPr/>
        </p:nvSpPr>
        <p:spPr bwMode="auto">
          <a:xfrm>
            <a:off x="304800" y="4953000"/>
            <a:ext cx="2819400" cy="461962"/>
          </a:xfrm>
          <a:prstGeom prst="rect">
            <a:avLst/>
          </a:prstGeom>
          <a:noFill/>
          <a:ln w="9525">
            <a:noFill/>
            <a:miter lim="800000"/>
            <a:headEnd/>
            <a:tailEnd/>
          </a:ln>
        </p:spPr>
        <p:txBody>
          <a:bodyPr>
            <a:spAutoFit/>
          </a:bodyPr>
          <a:lstStyle/>
          <a:p>
            <a:r>
              <a:rPr lang="en-US" sz="2400" b="1" dirty="0">
                <a:latin typeface="Calibri" pitchFamily="34" charset="0"/>
              </a:rPr>
              <a:t>The Reality:</a:t>
            </a:r>
          </a:p>
        </p:txBody>
      </p:sp>
      <p:sp>
        <p:nvSpPr>
          <p:cNvPr id="10" name="Rectangle 2"/>
          <p:cNvSpPr txBox="1">
            <a:spLocks noChangeArrowheads="1"/>
          </p:cNvSpPr>
          <p:nvPr/>
        </p:nvSpPr>
        <p:spPr bwMode="auto">
          <a:xfrm>
            <a:off x="304800" y="152400"/>
            <a:ext cx="8686800" cy="609600"/>
          </a:xfrm>
          <a:prstGeom prst="rect">
            <a:avLst/>
          </a:prstGeom>
          <a:noFill/>
          <a:ln w="9525">
            <a:noFill/>
            <a:miter lim="800000"/>
            <a:headEnd/>
            <a:tailEnd/>
          </a:ln>
          <a:effectLst/>
        </p:spPr>
        <p:txBody>
          <a:bodyPr anchor="ctr"/>
          <a:lstStyle/>
          <a:p>
            <a:r>
              <a:rPr lang="en-US" sz="2800" b="1" dirty="0" smtClean="0">
                <a:solidFill>
                  <a:schemeClr val="bg1"/>
                </a:solidFill>
                <a:effectLst>
                  <a:outerShdw blurRad="38100" dist="38100" dir="2700000" algn="tl">
                    <a:srgbClr val="C0C0C0"/>
                  </a:outerShdw>
                </a:effectLst>
                <a:latin typeface="Calibri" pitchFamily="34" charset="0"/>
              </a:rPr>
              <a:t>Answer…</a:t>
            </a:r>
            <a:endParaRPr lang="en-US" sz="2800" b="1" dirty="0">
              <a:effectLst>
                <a:outerShdw blurRad="38100" dist="38100" dir="2700000" algn="tl">
                  <a:srgbClr val="C0C0C0"/>
                </a:outerShdw>
              </a:effectLst>
              <a:latin typeface="Calibri" pitchFamily="34" charset="0"/>
            </a:endParaRPr>
          </a:p>
        </p:txBody>
      </p:sp>
      <p:pic>
        <p:nvPicPr>
          <p:cNvPr id="11"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0866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extBox 134"/>
          <p:cNvSpPr txBox="1">
            <a:spLocks noChangeArrowheads="1"/>
          </p:cNvSpPr>
          <p:nvPr/>
        </p:nvSpPr>
        <p:spPr bwMode="auto">
          <a:xfrm>
            <a:off x="1828800" y="381000"/>
            <a:ext cx="4876687" cy="369332"/>
          </a:xfrm>
          <a:prstGeom prst="rect">
            <a:avLst/>
          </a:prstGeom>
          <a:solidFill>
            <a:schemeClr val="bg1"/>
          </a:solidFill>
          <a:ln w="9525">
            <a:noFill/>
            <a:miter lim="800000"/>
            <a:headEnd/>
            <a:tailEnd/>
          </a:ln>
        </p:spPr>
        <p:txBody>
          <a:bodyPr>
            <a:spAutoFit/>
          </a:bodyPr>
          <a:lstStyle/>
          <a:p>
            <a:endParaRPr lang="en-US"/>
          </a:p>
        </p:txBody>
      </p:sp>
      <p:sp>
        <p:nvSpPr>
          <p:cNvPr id="2" name="AutoShape 2" descr="data:image/jpeg;base64,/9j/4AAQSkZJRgABAQAAAQABAAD/2wCEAAkGBhQSERUUExQUFRUVGB4XGBgYGRgYHRwYGBgaGBgcGBoaGyYfGBkjHRgYHy8gIygpLS0tGh4xNTAqNSYrLCkBCQoKDgwOGg8PGiokHyUyNDYuNTUyMikuMCwvKiwsLCwsLCw1LCwsNCksLCwuLC0xLDAyNCwqLjA0MjQsLCksLP/AABEIAMIBAwMBIgACEQEDEQH/xAAcAAABBQEBAQAAAAAAAAAAAAAAAwQFBgcCAQj/xABMEAACAQIEAwUEBgUICgEFAQABAhEAAwQSITEFQVEGEyJhcQcygZEUI0JSobFiksHR8BUkM1NyorLxFzRDRHOCk8LS4ZRUY4Oz4xb/xAAcAQACAgMBAQAAAAAAAAAAAAAABQQGAgMHAQj/xAA+EQABAwIEAgcGBAQFBQAAAAABAAIRAwQFEiExQVEGYXGBkaHwExQiscHRFSMy4RZS4vFCYpKi0gcXM0NU/9oADAMBAAIRAxEAPwDcabNxO0Gym4gMxBIGvTXnTmoHGOMzDNhc4Y+8swIOjfpeJeY50IUmvFrJE97b/WHP412eI2tPrLeu3iXWNDGtQhIYyjYQjUiVMx1IGh0oDZyVJwpMAIcp+0DoAd9NdNDO1CFNJxK0xAFy2SdgGU8469QR8Kc1A4RpZcvcESoJ7tgxjKWMwADmkjzIqeoQiiimXEeNWbDWluuEN64LVuZ8TnYaDSdpMCSBuRQhPaobe04h3tmyFuLexKKC2j2sNbxLC4pjWXwxRh9mQeazar3aKwiX3Z4XDZu98LSuRFuMQIlwFYarPTcRTe52dwb5CbdskNeKGdc2ILC/lMz4y7SPP0oQo3D9r7riyFtAPfui0neW8RZAi1cvOx720rOAtsgZRBJAkb1IcS4+9jB99dW0LsrbCC5KG69wWkHeFQQpYiSV0EyNK6t9n8JkK+8phhmvXHylJGZGZybZGYiVI3iu8NgcKUtIqKq2bj92hBT6xc6OwVoz+85zQQc2YEyDQhRtzt2n0e1dS2zvctrcKiCLeZxbIdgeTll8M+6TsCaWvdu7Ck5lvDxFUOTS5F+3hmNvWYW7dRfFlmZEjWlLXBMDfVWVbbKWdlyswDE3O8fQEZh3gzxsDqOtM8b2fwN5r1pYW4vd3rhXMcqnEd/CzKoLlzDsXCQSRJ1g0IXh7fKXVVs3ApBzM2XwXFxS4VrTKrElg7HUSu0EjUOn7c2BMrdEsBb8I+tBvJh81sZpyi7cRTmynUEAgglrwdeHYhV7tXAtrnHeriLJKPcF7vPrQpvA3FD5zm8Ws66vU4XgRcuKBbzg27zjOfDN3vbbAFoRTdTPCwCRJBnUQvL3a0HDWr9u3cbvLwsm2QA6t3psusAlcyupEzl0mY1rvCdsrFx0trnz3CoCldfELxM66BTh7ynzSNZE84qxgwEwzrAe8WRfrADeIfFllcbHR3zTAI6wKVwfZ+wt63iEKxastZtgRCqzKzktuxJQak6eLqaEJpi+1Ny3jDYa1FuQFc959ZNvP4HCG0Hz+Du3ZWPvbEAtsH7RbbW8MWs3Fu4mx36WwbZ17pruQeMMZVGIfKF2zFSQKmW4RhTeF8hM7ENOY5WYAIrFM2R3AhQxBMQJqExdjhuCuIro6m2gcEJibqW7cPbDOyhktqFa4kuRC6aKBAhO+C9u7OIe1aKul24qkqYIV3si/kJBn+jIbPGXUCc3hqy1D4DgWFsNmtgKbYCn6xiBChFLAsQWCAKGOuUATAipQX1kDMJMxqNY3jrFCEpTHGcYS1dt22PiuGB5dJ9TAHnXDdoLIxAwxY96dhkfLOUvl7zLk7zIC2Sc2UTEUy4l2SW9cNxrtwE7Rl0A2A0/ia01zUDfyhJ+nFR7h1UM/JAJkb6acVONcAiSBJgTzPQedI/yhbgHOsEwJMSdduuxpRbIhQ3iKxqQNxz8j6U2ucGtGZTfnJ5/GtykJY46399OvvDYGD+OlH06399Np94bbSPLSk7fCrSghUABmQJjXfT5fIdBQeF2tPAJGx1ncned5JM+Z60ISv023E50jaZG4En5CuP5RtafWJrt4h5/uPyPSkxwayAAEACksN9GO5Gu/nXg4LZH2BsBEmIExAmBvHoAOQoQnNvEoxhWUnyIPTp6j5ilab2cBbQgqoBAIB8iZP4inFCEUUUUIRSL4RDMopneQDM7zS1FCEyx2BJWLRRDzJQEEEEER8ZpFryWFBxNy0uZgqs2VRMGACQNYB08vgIj2lYq7awXe2bjWmt3EaVMSCcsHqJYGOcVSeOdq7vEeG3WYWrfc3LeYBgS8yICt4k18QIJnK45VoqVgwlvGJTW0wx9w1tWRkLspPEExw4zP3ha3YtpAyBY5ZQI5bR6D5UrXzTgeKXbJm1duW9Z8DMsnzg61YcH7Tsfb3ui4Ojop/FQG/Go7b5h3BTit0VuW/8Aje13kfqPNbrVb7TdjjjHLm81srZNuzlUHJcLrcNxs3veO1YIAykd3vrpSsB7abg0vYdG03tsU6/ZYNPLmKkcL7abRH1mHuKf0GV/zC1vF1SPFK34HftJ/LnsIP1UjxP2ctffEMb6KL/emVskOGvYVcMQz9547QAL5IHiy6+Gu/8ARurXC924hJF+Bbtd2LbYi3YtK9gF27p0WxMyZa4x02rrDe1nAsJZrtvyZCf8GapLD9vsA4kYm2P7Up/jArYKrDs4KE+wuqf6qTh3FRdn2cDu1VriBu9zXTbtELcsm3bt3LJW5cfKrizazQfsjTnRf9nrtcRvpC5UxBxGU2ZMnGti8ocOCAQ2QzI8IYAGasmH7Q4a57mIsN/ZuIfyNPUvqdmB9CDWYIOyiua5ujhCpuF9nRS9bfvbeVMvhW26GLd25dt5GW8ArTdhyQwYKNACRTvsr2JODFwG5bfPYs4dclru/DYF0Kz+Ns9xhcEnTVdulqor1YqlnsDdezbS9iLTPYS1bslbLKoW1ct3D3i9+S5Y2k1DLESBXA9nTL/R3bKg2bFpgbBYfUPcbwTdzIpF2AAZXIniIEVd6KEKjt7NJsWrJvKRbQIZtmGAwL4LUC4CAc+fRgdIke8JCz2Mb6Ddwr3lbvHzgi3CDxKwRlLlrqEr487kuGcSAQBaK4S8CSAQSu46V5KFTn9neYy9y2WyXhC2cqK96/avBralzky911kli0japniHZW3fxBu3vGhtC13ZzBTDsxzgNluKcwGVgRp51N0V6hULiHYO6nf3kZL1x3V1QWUWcmKbEqHVrqpcjOwOqEnxFpM0cB9nrI1i65RCmUtaymVyX79+2LbW7oVP6fKyw6kCBoTN9ooQq1xDh95cemJZxcsopW3ZFliyErlZlfvgveMW94oYQMoiWLSrcZUKG7u9rOmRp0AO3LfTrS+PwXeqBndIMyhynYiD1Gv5cxTO/b7sZB37TBlYMZeUn9s0IXY44p2t3j/yHcGCJ+HP4TSicUkkC3c0MTAjciRrtpP8Co+4hyq4bFsrLPhPiBjSUI0IjbqdRT1OFmUbvb+hDZSw15w2m3kKEJ/cuBQWYgAakkwAOpJ2ri3ikYwGUmJgEEwdj6aGkeJibZBKgGAcxgQTET5kgVXcFglQK6Lh8wGWTcYp4gq6AzoWJX5HnFCFaUxKnZlPLQg6jQ14mKQxDqZ2ggz6VAAAtnyYWZz5idQVJAfz2OvKDvSjhhcGmFDFpSSc28HY+9DRp1ihClL/ABIAkBSxG+wHpPM06RwQCNiJHoahLPujn5nc+Z8zufOn/DsSICHcEgaHUbiDtoNPhVYwvGXXV1Uo1YAH6e4xHWdlufTytBCfUUUVZ1pSGNaLbe9qI8Hva6SvnrUVg7x8BzYk6xDKOUe9HLXf9sVI4zh/eEHO6wIhTHzpoOGKT3feXpWG1b3gWY/HWQemnKKEKO9pNjPw66oVnYlMqpqSc67CCSAJJA5A7b1iV/EuLYsMirlbMfBlctBAzmJMAmAdpNb7fTKVSS2QbnUksZ18wB+NVjinYDDXjcch1uOSc+ZjDHWcpMR5dNNKp+I4xSpXbqTtgAJGvWfBWrBMRp2rMlZsiZHUdAsbAM7iPSu61B/ZXhyR9ZeAygQCurDcklToegqNxnsnbU2r6noHUr82Un/DUduLWrzGaO4hWijjlltmI7ZP3Wf9f4/jevQaecV4Rcw102roAYa6agg7FTAkfuPSmfOmQcHCRsm9J4c0VGmQfqvaKK8NC3nRe15FeJPOPhXVenReNOYSQpfs5j7gxWHUXHCm9bBAZoINxQRE7EVtoWsL7Pf65hv+Pa//AGLW61WscrVGOZlcRvx7FSOkbGisyANvqvI82/WP7691+8/6zfvpqLd3vJLr3f3Y12689dZ+Ec6dUjNzXZEVD3EqsZRySdtjJGZ+o8bbH49QfwpS2SplSQec6z6zvSd0QVPnB9Dp+eWvbl5VEsQPUgfnWwXt0HNe2o6RtqTrt8vmvMreScrj7g3yt/dj00OldDibZoyAzsATP5RHyjrro1LaSNapeC9r1pG1sXMpUliCpYvIygagBAM3nt5mrPg+IXt08tqVYa3fQSZ4befBbKVhVuAfYsLo3WmLd2DQGImJnbeOoEjWlK+fuKdu8VevPdF1rRcZQqEjKgMhVbfcAkiJ9NKc4fjvFcaoVLl653cA9z4PfJjOUgttEnQR87f7206AFMT0drNAc97QOJJ27Ttvputl4xZ2eLzHb6owYEt1GhIg0wu2CHIjGkQRmDj5wDqNJnz21qn4fh/F8FbVmxVhbQMsLzggFuTsySZJiFY67b66PwnEm5ZtuzW2ZlBZrRJtkxqUJ1KztNSGVM24ISe6tBQ1a9rhzE+chRtq2WBEYtfDmksBzHhB3nXp11oGEMKv85gtJlzzZV102A8fT3qnaK2KEkmsAplIDCIhtZjaetQ74S6qeK3hcsAHwsRE7AAbDTlU7Ubx/jtnC2jcvMAAJVZGZ2GoCA7tt6b6V4SAJKyYxz3BrRJKazcAgfRZMgaMJ8QB9PGfxrl8yMGe3hmuamEHjmBrJEgaL/drJcb7QsTduhmbJaDhu6tgKMoYNlLAAtMCZMHpWlYLFG4iXPAttodCJBynMZadASsacsx3iq9iWMOt2/lN34ngezim13hFazDTWjXlr3EpbF4N3Cd3eNsAGYUNmmI31EQdutPkslzAHPUkaDTfzPkOvLem9i4D4FIJmFgjY6iPIA/hU7h8OEED1M8z51XMGwt16/2lb9DT2EnQ7gT5yOChVH5RAXVm3lULJMACTuYESfOvKUorogECFERTLiYyr3o963rHNlPvJ5ltIH3gvSntRfaTiKWLBu3TlRWWTBO5gaAEnUitVxUdTpOe0SQCQOcDbvWTGl7g0blNrV3OM8zn8U+u3wiB8KTxmNW0uZzAmNieRPL0NRnDe0GHZylu9bYPLKMwBB+2IOupOYerchU0DXILgPFYvrA6meR1TEtLfhIgrixeDqGEwwkSCDB6g6ivbtwKpY7AEn0Gprqo7tFjjZwt64NGW22Xn4iIX11IrQxueoGjiV61pcQ0blZB2j7RPjLudwFUaIo+yvrzPU/lUQRXVcpPOui02NptytEALqlOiyjTbRYIHrj6lezUovZnFFFcWLjKwDAqpaQRIMCTsajTcOXL9npy+PWt9wFjJatp91FX5AD9lLsRvfdA0tEylOKYlWsskNBmefCOzmsLucJvL71m6vqjD8xTU9OYr6Frm5aDbgH1E0sbj3On5/slbekz/wDFTHjH0Kw3s2k4zD/8a2fk4NbjkP3j+H7qZX+D2JV+5tZlZSGyLIOYagxINSFL8QvhdZXNERKUYnfi+qNeGxAjeeKTyt94fL/3XsN1HyP/AJUjfxbK6qLbMDEsNhJjX03pzS52ZoBMa9iVJC/OkkRmE6dDPXnEfGvcTgkuAB1VgpzCRMEaSPPU13fHhb0P5V3RnIAI0PgiFH8WxBw+FuPaRT3Vssq7ABRPLkAJjnEVhVfQGLwq3Lb22911KNy0YEH8DWT9tuyH0Ng9sk2XOUA7q0TBPMGCQfI+psGCXFMZqbv1E+PrVWno9c0qb3UnaOdt3cFVVcHYzWp+yLFhLZtqmZ7t1mYhh4LKWwFZh53PCF0JzMRoprLQK0z2KDx4o/o2/wA3/dVxtD+aAE06QMJw9znbiPnH1nuSXtS7Z94XwVtSFRl7xjHiK65QOgOQzzIPLeH9mHE7qY63bXO1t8wdATlEr75ExoQNTy+FQ/bJXTHYrODm75zG5ys2ZP7hU+lMsLxS4lq5bQ5VvQHECSFkgTuF11AOteuqu9rndw9QvKFhS/Dxb0gJeAdeZAl3duPBfS1FUP2P49nwbozFu6uQs/ZUqpCjynMfjV6uOFBJIAAkk6AAbk03pvztDlzq7tzbVnUSZymEPcA3IHrpWO+1XtBh8RdtrZJd7OYM493U+6J94grMjTXc8q92y42MVi7txWc280W8xJhQADlB90EgtHnUJNLLi6zgsaNFeMHwIWzmXNV/xRMbRI48/JeMTyE1q/Y7ijYjBoi2Q3dfVNnYKhAXSIDMfCwmVAmayoakCNToPMnYDzqydlLOIuZrFh2Ri2qhsuwglgdcq89PLeAVzsP9/LaUhp3BMx5Edy29JobZmrq4gjTt08Oav2Du4i1cH1KJbtuXKW+7LFQpWfE+pPKAp0EndTZuAcf+k94CmRrbRuWVkbW26kqpggGQQCCCNRBNX7Mdn7DXLtsuL4VgzNbUqocRKtdnx5gAGQSCBDaEirlwnAGyhVmViWLSqLb3iZC6TM602srR9rmZna5s6EAidNTqT6C547NAztLTyKe0UUUxWCKz32u9oEXD/RRrcuFXI10thiQZ2ksgEetaFWS+2dF7+wQBnNtsx6qGGX5HP86jXTi2kSE5wKk2rf02u7e8CR8lnDrI/L1p7w3il5CotXbluTEKzAAkxqAYOtNKccLYLftliAubWev2Y6kmB8qRHVpBEroWLVW29rVuC2crSYidgY89O9aVY7QX1+3m/tAH8oP4027S8VuYnDNZCoCxUkyQIVg0RB5gc6QoqsNYxrw8NEhfMFrj+IWr2vZUJgzr8W3aqbd4BeX7E+hH+deLwDEFcwsXSsxIRjqPQfjVzq58AtZcOnnJ+ZJH4RUutij6TM2UFdQwDp5iF9UdTrMZAEyAQd+0hYvg8A3f2rdxWXPcVYYETmYDY+tbxSeI2+IO07EH9lBvrzIHrp+dJb68deBpDYievknWI4i69c0ubELjF4hky5ULywGhAieZn7I50pZcsoJBUkTB3E8jGkigX1+8PmK7pcf0xl156/2StJ39hAkyPwM/sr3vD90/h++vLm6+v/a1KUSA0aISfeH7rf3f30d6fut/d/fXt66FUsxgKJJ6Aamk8JjUugtbYMAYJHUf517BLc2XTvQub+IGVpDAEESRH/sfECaW7rzPzI/KumWRB51xZbSDuND8OfxEH417m+H4dEI7gfpfrN++ovtRwjv8LdtqudysoCxHiGogkwD/AJc6kbuGJdWzsAs+ERDSCPFpOk/OOlLO0AmJ8qyZVdTc17TJ/fZZ03mm4PG41WEHgl+SDaYEGCDA1Gh3ir57KeHvZxT5zGe0QFB0JDK2o6gAx5Fq74ljheuFwIBA/AUzuOwBKMVaDlZSQVJBAII10mrpbYg8VWFwA596r1708vLy490imKTnASAZiRrJJ+Sae19gOIDl9Ss+uZ/2RVSwnDrt0TatXLgBglEZwD0JUEDcV3xTi97Ev3l9zccALJj3QSQNABuT86vHsnxel+35q4+Mq35LUrEbr2bHVmiV14mthmHt2JbAO8b9yuPYi6MPgLdu53gZASwZGWCzFiJOhUTGaY05bCE9o/E2vYDPauA2i4kIVYMmogsu/ig7xyqa41ctOjYe4zDvVy+EGYaRIMEcjvp1qp9quCrguFtatksHuqWLb7gyI29xR8+tLWYzXuPZsPwSRoAdRx1Py9CnWQpvum1XGXF40jTUyf2Wbkga7UBp2pbD4N7gOVSY32EfOnNjgrFC4K5FIDFZaC2w8Ign403JHerxc4xZWjiKtVojcbkE7SBJE8NEr2Zxtuzi7Vy9ORGkwJjQ5THk0HTpWq4PsLhLuIu3TnbvPEyi4QviJLSFgkNzBMaVmmG4V3IXEmbiW7illjLI3A3J3EnyBGnLXOzmPw+YG0yk3gIyAkaAscxEhWEkETv56DG3oOqXbKrZygEO5cY0Ou/EKn4pi9K8i4snuy/pJ1bqDMQYPGdd+GxVhwuES2oS2qoq7KoAA9AKVooq0KrkkmSiiiiheIqhe1js49+zau2kZ7ltspCiSUfyHRgPSTV9ptxKyz2rioxRyhCsOTR4T8DFYVGB7S0qVZ3Lrau2szcFfNuJwzW3ZHUq6kqwO4I0NOOGYnIzQBmZcqkxoSQdjpy584pHG23W44ue+GIbUN4gddQSD8DTbOCYqvxDtpjn9fqupYhasxCydbVXRnESOe4jmJ4cRor3w43O7Hee98NuUxpSluyQxJYkHlpp/GvzqN7P8V7xcjHxrt5r+8VMUhuS4VXEgCeAGndyC+WMUsrjDrupbV2gOB7iOBHURqF4TV/wtnIir91QPkIqi4W3muIvVgPmQDV/pJfnRoVo6JU/hq1OweEn6rgXlmJE9JE6aHSucT7sdSB8CQD+dFvDKpJAAJk/OJ+cCvb3IdSPw8X7KXjKHDKrqlCKT+jr91fkKUpDFX2UDKhb/L0P8ecA4szEw37IXTYZTy+Wn5UnfRUXNJUAiSWMRImZMRS9tiQCRBIkjp5Uy49/q7/D/EK2U3OLw0k7rVXf7Ok5/IE+AXZ4xY/rbf6y/vrheM4cbXLY9CP2VS65ZgNzFMhY09pPruVG/iysf/UPEq7/AMuWP61PnURxztCUytYuWzJhgRJmNCNR0g7/AGaga4u28wipthQtqFwx9VuZs6g6gjjpA7R1rB/SmrUGUsA6wTITtu1eIP21Hoo/bNJntLiNQ1yVOh8KiAeYgAj1qMFJ2sQre6wPoZ/jcfOuzvwDDKlItZRY3MNDlEjrEjgtpu7hwPxu8VIXASpykAxod/wrrlt8KbYZyDl5cqck1ym/s6thXNCpuNjzHA9/JVKqx1B+XlqFn16wA0HXKd9tjVo9m+N7vGgGfrEZNJO0PsP7FQq4J8ReYWEZySSANdJ3J2A9a0PsB2UFq33163F7McuYEFFHh0B5kyZ5gituJV6dOi5r+OkcdV9SX95RFjL/ANb2jTjJEiR1K4DEr94fP+IrKu33a/vnNpGIspowIGtwMRM6mNorWaxftX2XfCXT9q0xJRgDAG+VujAEfCD6I8EZSfWJI+IbfVIcDbRNxNQgOA+Gdp/ZQC3ZGh0O/TTqOcGpbsxxQYe+rMWFsghwv2gVYAESAwkg61FCuXnkQBzmre0w7RXStbsq0nteJzCDAjhE6+tAtQ7MfRsctyz3sXHXS26QZWdQ0lWGUsCBrDcqtns+wJtYVlgBe9bKAS2gCqdT+kGrLuxLYnDX++t4V7vgI1lFgxrnIgbVtvDnQ2x3ahF5KAABzMRoRJ3FS7EUZAYQCAdJ4Tv65rlOI4NQwyuKdq4+zjbNOvWJ4SYJHE6p1RRRTdQkUUUUIRXhFe0UIXz9227ODBYprSSbZAdJ+6eU84IInyqBrYvaj2TvYruXw9vO6ZlYBlXwmCvvEbGdutZJj8A9m41q6pR0MMpgwYncEg6HlSK5pFjzA0XVsFv23VswOcC8DUTroYmPBJ2bpRgy6EGRV04bjxdQMN/tDoapFKYbiTWmYIYZl10O0jntOunrS+vb+2Gm4SDpj0YZjVFr6ZDazdGk7EHdp+Y6+0rRMDiRbuozAkA7CJ2MbnrVmTtRZO4dfUD9hNUTg4Y2wXbMeszpy15/50/qvXFsxzodwXC6WJV8Ie+2pFrgHHWDBO0jYxorlb7Q2D9uPVWH5ikOF8RBJRr6XGVi0gqDkacoheQzZNRPh1mZqqVJdnxluNd+4sN/Yc6nyjKG9AetR/dabGOA49m/DhxmE9wzpDWu7hlF7BrOongCdu5W4Xl6j5iu68Irk2F+6vyFJ/h61cl3UZ2kP82f1X/GtP8A6Ov3V+QqmcR7DX71y44xbKjOxCQ0AZjAjPGnpUu0ZSL8z35Y6vsh1sy5pPpPeGS0iYJ3EcEzpK7hlaMwBjb4xP5D5V1d9md8SRigf1x+2qIMU/33/WP76slvSZVk0qkwq/af9PalwSbe7aY/yuG/ar9RVCGLf77/AKx/fXv0y599/wBZv31u9wP83kpX/a27/wDoZ4FW0ftI+RrlLSjYAegAqW7HdnFxGFS49x5JYEDLyYxqQeUVYl7HWOec/wDMR/hir0emmG2rG035y5oAMN4ga7kJXUwK6pVHUiR8JI33gxPFUgipzgfDWv67KDlY76gA7TqDMafGpTi3ZqwlliCLIWCbjFmhQdd257fGsuv8dv6qt+7kBOUKzIIk/ZBH40lxbFrTHaDX24LXtJEkbCOqQZOwnTv1Z4V0RqX9aasQzXjEnh5LY7vFsNY8LXbFuPs5kX8JqJ4j22wOim+TBDeBbmsciQsEeU61kJMmTqTqTXOSSIJnoNZqsU8FpB2ZznT66iukfw5TY2ajyeyB85WlYz2n2Ut5LFu67KAA1wgA6blpZifUa/jVe7O9mrvEbr3brFbeYs78y7bhJ06eQAA6Vz2V7Im/cPfpft2lWZCMJaRABKERufhVj4r29t4Q/R8NZBW2MssSoBG4CxLa7kkSZ9a9c32E0rRvxnc8u8/JaiynQebfDgXVDu6RoOo7evCVwfs3waRmV7hHN3P5JlB9IqU4VhMKCe4t2gRuVQA+haNTrtPOs/t+1LFDNKWSTt4WAHwzaj41M9nPaSjnLiVW2x2uKPB5BhJK+uo6xS2vZ3xY41CXdh+nFQbvD8Syl9WXAdc+X7K74hoU6T8SNZ01G3rSnCUJuyBAC+Llq0QD1Ig6869w1vvCIkqdSwmCN9DsZ025TUvbtBRAAA8hFPejeH1Gt9u8RrpMzty274J7FWKzxsF1RRRV0UZFFFFCEUU1xt5wB3eU6wZPL5jWf4502OJxE+5bjpm/GfnpH7qEKTqi+03siuIti9bCi+piNc1xQCcige8+kj0NWa7i74AIFnnILRp4cpBnzIjzXUc2zXLtti2S1mMwz3JJGugJjKs5TAEa7TrWD2B7cpUi2ualtVFWmYIXz2VOxBXqOfx6fxtXoEVrvEPZVZxF67dTEkZ3LlQFYAuST9rrNRPEPZG1he8XEG5lYHILJkiRzFw8vKk9S2qNBMaBX/8AiSwZSNVxOYCYg7xsIB8lGcFwzJaUMZJ1A6A8vOlTjgZ7uLhU6qpEj5+hrrF4gqDkUO8SFmPmYMD4UjguGW7GZlmDvPIDkPKqzo6XvGp2HP6r5zq1aV06td3Uiq4y0ADKSXfFm1BAg6RuU8QmBIg8xvVl7J2vDcPUhfkJ/wC6qng8et0ErOm8iKuvZhIsT1Yn5eH9lQMRY+g1zKgLTpptHFTujdI+/wCoiAT8h9U6tYkWkYOT9VAnUkofcPU6aE8yrUtg8at1cyTExqCNfQ1xi/Cy3OQ8L/2Tz/5TBk7DPTqk1QtLc0an0dPPfiukBFJ2dvif8RpSk7Hur6A/PWtQ/SfXNerq77p9K+e12r6GqF4x2Ow2JkvbCuftp4WnqeTH+0DTXDL5lqXB4MGPKfuneEYkyyc7O0kOjbhE/dYmTXiuDtWocU9lll47h2tHYhvGp6nUgg/GPIV7wv2W2E1vO109B9Wv4HMT8R6U/wDxe0yZpM8o1+3mrGekFrGYE9ka+O3mnns0/wBRH9tv2VYGv3O9Ci2O75vmHQnRd94HzqN4dhbXDrORrgFouYZyARmEgHSDsddPSlG7YYMf7xb+Bn8qrVZrqtZ9SmwuBmND9OIVOuQ64rPqU2kgknbrXParEL3BtnU3Rlj9H7R/Z6kVSV4NZAju1+Ov51LcU4rav3mNq4HAAGk6b6ajaZPxqOw11zOdAug2bNrrPL0+dM7am+jSgGOJ4anqXMMbxK+ZdVKTHuptbAgOLZ64kTM+EK1dmeB4fuFbuLWaW8WRZ0dgNYnaprEWPAQoAI1AGniU5l/ECmXZw/zZeer/AONqe4O45Qd4oR+YBzD4HmPUA+VJ676ntXOJ2PPr5K72L3PtaRcSSWt6+ASyMCARsdRUN2m7L28ZbhvDcUeBwNR5Hqvl8qk7DBfAdCJIH6IOkdYBUH4dRPNjh6o5cZpaZljGpBOm3LfesKbjRfna4gjbrU6nVfScHsMELDOL8Ju4e4bVwZGHxBHIqeYPX4HUEU97K9n3xmIS0qkrINw7BUnxEnkYmPOtR7Y9nBi7BAgXElrbHrzU+TAfODyqz8A4SuGw9q0MpKIqllULmIEFiBzO+tX3B6zb9mY6Fu49cCrJX6RFttLR+YdDqYH+YD1qnOKvC2nvKmmVSdgYMflUUvFWhfr8PAgsZOqxPpB3zbU84qGEN3gRBvIB1JgQCp11j9lR+IuKjBFvWkIOqlFHhkmAcughlX1A1k62pUZKPxVgf6exEbmSZJPMQIjlBiNTzp3g8eZ8dy0wY5VyTJYe8Dr0I9IPwYXcR4QVuWTlADSkn3oMFV03Ue7y85ClnvHgJctBokfVkaEDVZGh93ry0PMQp2iiihCheJ8HT3ksC4SSSMxX3mBnfXXWPIxyFJLwpQoP0ZSVIgAxyM6kn8Rzip3IK5eACddBNCFCHhyq5VcKcjHIWzfZlNYnkRPovnFepgDBH0cAAkgZyskqdSA2/hRfKdNzUFifa7g1ICreuCJlVA16eJgf86tHAuN2cXaF2y0rMEHQqw3DDka1tqscYaVMrWNzQYH1aZAPMJ3hOHpanIsZonUmYmNz5mk7uKLMUtbj3nPur5fpP5ctzGgZTE4YsAAzLBkwdSIOnzg/CobGd/aZUF4DMrHO1tcogjeDLNrMCJ8XiGlbFDXfE+zWGKln8Lk63B77MdPFp42OgAjoBGgqncU7KYpYZQe6mZCguy9GtkEoDtpJg65TVrs2iGB+lZr2qyyDcsYAERbEQpgAnKCZNKJjWOYDF6gZv6IQAYA3Gup5dag3FjRrnMRB5+tCl11htvcHM5sO5+tD3qh2ODtbkLZdZ1Pgb91XLgahbCDn05yzE7dZNOr+LYQfpRysDEWp5kbgabH5Uhib4JzfSCucsE+radNQFnZgrAid9SBAGVPddHxc/qqneTOpPfP3WGG4c2xqOqBxcSI1TvEIQpzISNiCNIOhmdI601wd4wUIYshyzpqN1Op1kRJ6hulPrWGuXGLC+2X3cpUrDAEMd9V8us67QhjOHmyUuKZWAlzfQH3WG5IDcidA7GdKV4h0dFCiXW8ujUg76cojhOnYnzK0nVe94fut/d/fXtkQoB3gflXdFUou0iFIXjuAJJAA3J0rwXREyI6zp03r10BBB1B0NQnHcHcZVtWbZKDUwVGs6DVgdN/l0rbRpteYJj5R91HuaxoUnVA0uI4DUkqcoprw17htr3q5XGh1BmOehI1/fTqtTm5SQtzHZ2h3Pnoe8Kp+0y0TgpAJy3FJ8hqJ+ZA+NZKTX0FiMOtxGRgCrAqQeYOhrAL6LmIGqgmCYMjkflVrwOqHUnU+R+f9ldujlcmk+kBqDPj/AGUt2WUm6SD4Quvx2/I1aapOA4q9kEJlg66j4VbOB4O8+R7l6xluqGC95bDKDcVASumkttJM6ROlMK9pVrPLmBc46bdHMQu7ypf/AABsANE/E6AOEbzO52V67NH+br5Fv8ZP7akrl0LuQPUxXHD+zTWUyi4HIOYaFRJgGdTpE/E1WW9jFlnzNfuGfehVmZ+yTMCORn1qCOjVxVqOdUOWdeB4nr9SpWFim23ZTruykNA2zagdRU3hsdba+yi4jsVBAVgSFBhhAOmrAzzzAfZp89wASSAPPSqdj/ZG6XVbB4g21iGLMwcdSCgGYHTTT93PaL2SsbKtZuPdvqPELjCH01KT7pnkSR59dr+jD3Gc2gHKfDVN20rMuaBX0PNp07dY81O8W7U4ezbztcDDMLf1ZDkMVZhOUyNFNW+zcVlBUgqQCpGxBGkeUV8043AvacpdRkdTqrCCP/XnzrT/AGT9rsy/Q7p8SybJJ3XUsmvNdx5SNMtOsGtmWWamDqefVwUzE8DNG3Fek7PG/ZzG+3HXbXgtJIrk2h0HyruirGqmuO5X7o+Q5aivQg6CuqKEIooooQuXcAEnQDU1lvbntjbuFbmExjBrJE2QLgW54hrI8DAc1O4mtPxNrOjL94EfMV87Y7s7ftYgYdk+tYgKqkNmkwCCOR/zioV49zQABurN0dtaFaq59V0Fuw0gjWZmf2lRT3gN9IEzyj1qwdh7N67i7a2He3mILMpjwA6kjmIOx61HX+zt1Wf6piberlQSBEBgSN8swY00nYTWh+xfhcd/eK/dRD5SWePKQvy8qgUacvA1VrxK8NO1qVJaREDjqdp7te5aZiMQttC7sFVRLMTAAG5Jqo//AOmxWNn6DhkFoHS/iZCmD9hB4iNAQdfMAilPaQZtYZHMWHxNtbx5ZJJhjyXSZ8hVnv2D3ZW1kUgQkrKiNvCCNB0psSXOIBiFz+mKdGk2o5ocXExOwA6hufIDgZVXHZfiB1PEETyTDW4HoZB+deDgPErQJt4uxf8A0bthUB+KSaU4jxfGYRc93DWsRbnVrLFSq6QWVgZ5yRAFS/ZzjKYywLyoUBJBVokEHqNCDoQRyNYhrSYkz2lbX1q7WZy1hb1NZ4aCR5KIwHaqLy2Mdhxh7reFH0a3c8lf7JJPunqNZMVaTYWIyrHSBz3qB7e4Sy3D8R3oWFQspMCLgH1cHqWgecxzp92bLNhMO1weM2kLSNZKiSfOs2kh2U6qPXZTfSFdgy6wRwmJkTr2jh36SSWwNgB6CKTxeHFxGRvddSp9GEH86U7odB8qO6HQfKtigqv4d2UFLp8aHKW2DQAQwJ01UgxyJI5U9t4N2UMMuuoBJGnKdPwp22DHeBwFgjKwjeNVO24Jb9Y9BSzoByG4/Oq2zo1Zio575IOw2jvET1Ld7Z0QojnBBBG4P8ajzFe094hhyYZRJGhHVf2kHX59aYq07VS8Xw02FfKJyHY/TtCk035gvaK8d4EmnVnhxOrmB90ftP7vnWmwwyvfOIpDQbk7BeueG7pratu5IUabZukb+p10A6HaqriPYvYyxbv3lPVwjj5AL+daIqgCAIA2AqFx+NIvMovFTHu93IHhUgySNJnXzIO2nSLHCKFozKBJMSeweXPvWNHELi3JNFxbKq2K9j1o2FVLkXgdbhBhl6FA0ehEHrNN+G+yF7VwP9IAZAGtuqg5boYkZrbqQygZTOYGZ0q2XOIlTDYoA/8ACnkG5biGG3lrvPv8pFmCridSwWO6O5AGmn3iOe09KYe705mFvGM3uQsNQkHnB9Dq2UxgkcW0F1g1wKAzAQC0akDlNL1XxxIic2K1UlWHc8x0H485Gu1c2uJHNBxUkmAO5I3mB+G9b0rJlWKioXFYllgm+RLtHg1hWCxE7A8+cr8X3Db2YHxl4IEkAR4FOw67/GheLOfbJw1i9m6qaKhDuI2zKFB+LaeprNsBjHtOlxdHRgynlIII+FfQ3abs+mNw7WXJWdVYcmGxI+0PL8jBGCcd4M+FvvZubodDEBl+yw1OhGu+mo3FKbymWvzjj810Ho5dsr2/urzq2dObT9iT3L6E4PxVMTZS9bMq4n0PMHzBkH0p5WT+xrHEXMRbk5cguBfNTlJA6kFR8B0q/wCJ4nmYAd+sgbJPMxPSZ+MDpFMaNT2jA5U7ErP3O5dRmQNuwiVM0VXmxBGveYrSZ+rB5T01+HpUlw3HZgqxdkLqzrEx1O0n+OU7UvT+iiihCi8T2bs3GzN3hMzHe3I9IzQB5CKc4DhNmwCLVtLYJk5VAk9SdyfM07orENA1hbDUeRlJMIiqn2m4C1pLl/BAW7xUzkEZuckDRm00J2+Jm2UEUOaHCF7SqupODh4cD1Hmq1wTiFrimCy3QrErlvJzVxziZXUSJ1pjZwnEcCMtrLjrA91Wbu7qjkMx0YAep6ADSrVhOGWrRY27Vu2X1YoiqW3PiIGu536mlb9nMIJI1B0JB0IO41G1YezJAk681K97DXODGgsJnKdY7CII5SCNFVL3bvQpd4fjtQQw7kMpB0InMARSWF7VOFyYPhmJHOHRbCSTqZ1E86nxwI7fSMRHTMvUfo9BHzpfFcLzqql3AXpE7Abx6n4nygyO/m8ke80AIFL/AHGPDT5qu2+zGJxdxbnEHTu0OZMNbnJPI3SffI6aj4Eg28Co0cCABHeXdeebUaMNNP0z8hS+A4aLWxJ0A18vx8/UnrWTWBq0Vrh9aJgAbAaAeuJ3Tyo3i5ZRnF0oNoChtTOsEid9vIedSVRHE+IAE+K4mTcqpYaxrAPLzG0wNjWajpC7feFYX3ChRP1SkknOZOvQR02PPTvh73LhDd+xAKEqUQTOvIyOXy9a4v4hlbKL18nSSLakQYO5WDp0muRxLK5Ja84UxlyrEhomQZO3x100MCFYKiMWuW4R97UfHcD4gn41L1y6AiCAR0OtLcTsG39D2JMayDvBWbHZTKhjEjN7sjN6fsHXymnlzjSBmWHJQwYRiJgNvz0YUq3DLZ+zHoSv5EVXOM4PNcuKzWgDczj61FbW0EhgyGOZ+XIkUotLK7wu3LKQa8l3I7RrIkbECNeK2Oc151U5/Lifdu/qNR/Lafdu/qNVZfAIUZc9sZgNRiVkQzOCDl3ljXeGwqodHte7l/p0BjNm94IGHzrM3uKRpSE9n9a8ys5qxnjafdufqNR/Lifdu/qNVaxGCV2cl7QLqVMYhYglToCu/gHzNJNwsH/bddsWBuIgQo05+utei8xMjWkP9J/5oys5qx43tVYso1y4XRUAJJR9i6oIABJ8TL86if8ASrw/+tf/AKV3/wAaYcf4W+Iwt22tzDg92qAteBEi9aeWIXTRDy1NUFvZdfJnv8Hr/wDf/wD50zt610+k11RgDtZHeY48oKZWlvZPYTWeQZ01jSOw8Vpn+lTh/wDWv/0rv/hXv+lXh/8AWv8A9K7/AOFZkfZdf/r8H/1/KP6uuz7M78R3+C5f7fp/+OK3e0r/AMvrxU4WWF6zVPj/AErSv9KvD/61/wDpXf8AwqE7TdqOEY5IuOwcDwXBZu5l/u+JdfdOnx1qm/6Lb/8A9Rg//kH0/q/Ku09meIH+8YM+uIJ/7Kxc6sRGUH12rZQt8Np1A5tZzSOIP9K1DsR2RsYRDdsvcud+iEF4HhgsIAUETmEg9BTziGjMCcUZYGUEjZjCnp4tY3gDXan/AATDm3hrKEglLSKSpkEqgBg8xpvSf8jak9/f1M+8I84GWNd/yqY1oaICrVas+s81KhknimVxs8JGMWWBzQREkgyT9mG59J3ANSXC0hP9pvs+h/ypJuDArlN26YMyWBO0akg9SdI6bU6w+ECFiCxzciZ/ZPzrJakvRRRQhFFRp4felst8gMSYKhozEaAzMASB5667V3Zwd4MC1/MByyAfZgTB66/uoQn9FRQ4diBoMRpv7gJ3ncmTOo300r08PxGn85MxB+rTfTWPn8/hQhSlFMDgrmdW70wsSIjMYaZ1gDUbDlrNcHh13xfXHWYEGBIaB706SDoRt0gAQpKivAK9oQiiiihCKhuI4kFzriFyDZAYO+um+0cjUzRQhQT4tQSc2JKumwViAYyctVPhJ6SSd4rg8UVWDMb+twkKynoFygDlpmA33PIxYKY8V73KvcxOdZkAgrOo1I/ChCfUVF4f6SVcNlUx4DpvJmd5EQNq77vE6eO1vr4W2kTzGu/4UIUjWQdssO5x2Jyggm4pnLMjuLY08JnX8q017eJ1hrW+hg7T+cfj1mAXUxMsVa1GuUQ232Z8/wB9SLeuaDi4DgtFeiKzcpWMDCXoPi15eDnJP3eY0/iSraw9we9rp9w7zvGUcvOtks28QD4mtET0O3T+PL4praxenjs7a+FtTMn000qcMTcP8PmVDOHNPHyCx58Nc5aan7J2gQPd6z8+deW7F6ROWNJ8DfGNK2Y28RIhrUaTIbfLrEci2vpXht4nTxWdhPhbeWkjXaMunkaPxN0zl8yj8ObET5BZhw/DMVu5bbtomiozH3+gEmkmwWI5WbvP/YXvOD/R6ctK1RLOIysC9ufskKeo3nQmJ5ULbxMGWtTIjKCIEiZkGdJ0jpqN6r+I2rb6ua79DAHh2rRVwelVgucdBHDmT9VlB4fidIt3dtf5te3kmR4NogR60fQMVP8ARXP/AI97p/Y6/wAchqlqxiRM3EOhiRpJAykwo2/HXqAobeL+/Z9YbTbb8fmN41g/hFPn5D7LV+BUefkPssxGCv5dbN6YP+73t+X2dPxowuBvBYezfY9RYujkP0Os1qVu3iObWuewb7pj+9Hwr1kxGkNa210beTJHlGX4g1gcGpERmPksD0fokEZj4D7Lzs/bK4TDgggizbBBBBBCCQQdQfKpCo7JiY96yTOmjAZY567zrp5153WJn37Ua8jrqInTeJ2p2rEpKio61bxMiWtEZtdDJWdY840+fwkaEIooooQiiiihCKKKKEIooooQiiiihCKKKKEIooooQivDRRQhe0UUUIRRRRQhFFFFCEUUUUIRRRRQhFFFFCEUUUUIRRRRQhFFFFCEUUUUIX//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RUUExQUFRUVGB4XGBgYGRgYHRwYGBgaGBgcGBoaGyYfGBkjHRgYHy8gIygpLS0tGh4xNTAqNSYrLCkBCQoKDgwOGg8PGiokHyUyNDYuNTUyMikuMCwvKiwsLCwsLCw1LCwsNCksLCwuLC0xLDAyNCwqLjA0MjQsLCksLP/AABEIAMIBAwMBIgACEQEDEQH/xAAcAAABBQEBAQAAAAAAAAAAAAAAAwQFBgcCAQj/xABMEAACAQIEAwUEBgUICgEFAQABAhEAAwQSITEFQVEGEyJhcQcygZEUI0JSobFiksHR8BUkM1NyorLxFzRDRHOCk8LS4ZRUY4Oz4xb/xAAcAQACAgMBAQAAAAAAAAAAAAAABQQGAgMHAQj/xAA+EQABAwIEAgcGBAQFBQAAAAABAAIRAwQFEiExQVEGYXGBkaHwExQiscHRFSMy4RZS4vFCYpKi0gcXM0NU/9oADAMBAAIRAxEAPwDcabNxO0Gym4gMxBIGvTXnTmoHGOMzDNhc4Y+8swIOjfpeJeY50IUmvFrJE97b/WHP412eI2tPrLeu3iXWNDGtQhIYyjYQjUiVMx1IGh0oDZyVJwpMAIcp+0DoAd9NdNDO1CFNJxK0xAFy2SdgGU8469QR8Kc1A4RpZcvcESoJ7tgxjKWMwADmkjzIqeoQiiimXEeNWbDWluuEN64LVuZ8TnYaDSdpMCSBuRQhPaobe04h3tmyFuLexKKC2j2sNbxLC4pjWXwxRh9mQeazar3aKwiX3Z4XDZu98LSuRFuMQIlwFYarPTcRTe52dwb5CbdskNeKGdc2ILC/lMz4y7SPP0oQo3D9r7riyFtAPfui0neW8RZAi1cvOx720rOAtsgZRBJAkb1IcS4+9jB99dW0LsrbCC5KG69wWkHeFQQpYiSV0EyNK6t9n8JkK+8phhmvXHylJGZGZybZGYiVI3iu8NgcKUtIqKq2bj92hBT6xc6OwVoz+85zQQc2YEyDQhRtzt2n0e1dS2zvctrcKiCLeZxbIdgeTll8M+6TsCaWvdu7Ck5lvDxFUOTS5F+3hmNvWYW7dRfFlmZEjWlLXBMDfVWVbbKWdlyswDE3O8fQEZh3gzxsDqOtM8b2fwN5r1pYW4vd3rhXMcqnEd/CzKoLlzDsXCQSRJ1g0IXh7fKXVVs3ApBzM2XwXFxS4VrTKrElg7HUSu0EjUOn7c2BMrdEsBb8I+tBvJh81sZpyi7cRTmynUEAgglrwdeHYhV7tXAtrnHeriLJKPcF7vPrQpvA3FD5zm8Ws66vU4XgRcuKBbzg27zjOfDN3vbbAFoRTdTPCwCRJBnUQvL3a0HDWr9u3cbvLwsm2QA6t3psusAlcyupEzl0mY1rvCdsrFx0trnz3CoCldfELxM66BTh7ynzSNZE84qxgwEwzrAe8WRfrADeIfFllcbHR3zTAI6wKVwfZ+wt63iEKxastZtgRCqzKzktuxJQak6eLqaEJpi+1Ny3jDYa1FuQFc959ZNvP4HCG0Hz+Du3ZWPvbEAtsH7RbbW8MWs3Fu4mx36WwbZ17pruQeMMZVGIfKF2zFSQKmW4RhTeF8hM7ENOY5WYAIrFM2R3AhQxBMQJqExdjhuCuIro6m2gcEJibqW7cPbDOyhktqFa4kuRC6aKBAhO+C9u7OIe1aKul24qkqYIV3si/kJBn+jIbPGXUCc3hqy1D4DgWFsNmtgKbYCn6xiBChFLAsQWCAKGOuUATAipQX1kDMJMxqNY3jrFCEpTHGcYS1dt22PiuGB5dJ9TAHnXDdoLIxAwxY96dhkfLOUvl7zLk7zIC2Sc2UTEUy4l2SW9cNxrtwE7Rl0A2A0/ia01zUDfyhJ+nFR7h1UM/JAJkb6acVONcAiSBJgTzPQedI/yhbgHOsEwJMSdduuxpRbIhQ3iKxqQNxz8j6U2ucGtGZTfnJ5/GtykJY46399OvvDYGD+OlH06399Np94bbSPLSk7fCrSghUABmQJjXfT5fIdBQeF2tPAJGx1ncned5JM+Z60ISv023E50jaZG4En5CuP5RtafWJrt4h5/uPyPSkxwayAAEACksN9GO5Gu/nXg4LZH2BsBEmIExAmBvHoAOQoQnNvEoxhWUnyIPTp6j5ilab2cBbQgqoBAIB8iZP4inFCEUUUUIRSL4RDMopneQDM7zS1FCEyx2BJWLRRDzJQEEEEER8ZpFryWFBxNy0uZgqs2VRMGACQNYB08vgIj2lYq7awXe2bjWmt3EaVMSCcsHqJYGOcVSeOdq7vEeG3WYWrfc3LeYBgS8yICt4k18QIJnK45VoqVgwlvGJTW0wx9w1tWRkLspPEExw4zP3ha3YtpAyBY5ZQI5bR6D5UrXzTgeKXbJm1duW9Z8DMsnzg61YcH7Tsfb3ui4Ojop/FQG/Go7b5h3BTit0VuW/8Aje13kfqPNbrVb7TdjjjHLm81srZNuzlUHJcLrcNxs3veO1YIAykd3vrpSsB7abg0vYdG03tsU6/ZYNPLmKkcL7abRH1mHuKf0GV/zC1vF1SPFK34HftJ/LnsIP1UjxP2ctffEMb6KL/emVskOGvYVcMQz9547QAL5IHiy6+Gu/8ARurXC924hJF+Bbtd2LbYi3YtK9gF27p0WxMyZa4x02rrDe1nAsJZrtvyZCf8GapLD9vsA4kYm2P7Up/jArYKrDs4KE+wuqf6qTh3FRdn2cDu1VriBu9zXTbtELcsm3bt3LJW5cfKrizazQfsjTnRf9nrtcRvpC5UxBxGU2ZMnGti8ocOCAQ2QzI8IYAGasmH7Q4a57mIsN/ZuIfyNPUvqdmB9CDWYIOyiua5ujhCpuF9nRS9bfvbeVMvhW26GLd25dt5GW8ArTdhyQwYKNACRTvsr2JODFwG5bfPYs4dclru/DYF0Kz+Ns9xhcEnTVdulqor1YqlnsDdezbS9iLTPYS1bslbLKoW1ct3D3i9+S5Y2k1DLESBXA9nTL/R3bKg2bFpgbBYfUPcbwTdzIpF2AAZXIniIEVd6KEKjt7NJsWrJvKRbQIZtmGAwL4LUC4CAc+fRgdIke8JCz2Mb6Ddwr3lbvHzgi3CDxKwRlLlrqEr487kuGcSAQBaK4S8CSAQSu46V5KFTn9neYy9y2WyXhC2cqK96/avBralzky911kli0japniHZW3fxBu3vGhtC13ZzBTDsxzgNluKcwGVgRp51N0V6hULiHYO6nf3kZL1x3V1QWUWcmKbEqHVrqpcjOwOqEnxFpM0cB9nrI1i65RCmUtaymVyX79+2LbW7oVP6fKyw6kCBoTN9ooQq1xDh95cemJZxcsopW3ZFliyErlZlfvgveMW94oYQMoiWLSrcZUKG7u9rOmRp0AO3LfTrS+PwXeqBndIMyhynYiD1Gv5cxTO/b7sZB37TBlYMZeUn9s0IXY44p2t3j/yHcGCJ+HP4TSicUkkC3c0MTAjciRrtpP8Co+4hyq4bFsrLPhPiBjSUI0IjbqdRT1OFmUbvb+hDZSw15w2m3kKEJ/cuBQWYgAakkwAOpJ2ri3ikYwGUmJgEEwdj6aGkeJibZBKgGAcxgQTET5kgVXcFglQK6Lh8wGWTcYp4gq6AzoWJX5HnFCFaUxKnZlPLQg6jQ14mKQxDqZ2ggz6VAAAtnyYWZz5idQVJAfz2OvKDvSjhhcGmFDFpSSc28HY+9DRp1ihClL/ABIAkBSxG+wHpPM06RwQCNiJHoahLPujn5nc+Z8zufOn/DsSICHcEgaHUbiDtoNPhVYwvGXXV1Uo1YAH6e4xHWdlufTytBCfUUUVZ1pSGNaLbe9qI8Hva6SvnrUVg7x8BzYk6xDKOUe9HLXf9sVI4zh/eEHO6wIhTHzpoOGKT3feXpWG1b3gWY/HWQemnKKEKO9pNjPw66oVnYlMqpqSc67CCSAJJA5A7b1iV/EuLYsMirlbMfBlctBAzmJMAmAdpNb7fTKVSS2QbnUksZ18wB+NVjinYDDXjcch1uOSc+ZjDHWcpMR5dNNKp+I4xSpXbqTtgAJGvWfBWrBMRp2rMlZsiZHUdAsbAM7iPSu61B/ZXhyR9ZeAygQCurDcklToegqNxnsnbU2r6noHUr82Un/DUduLWrzGaO4hWijjlltmI7ZP3Wf9f4/jevQaecV4Rcw102roAYa6agg7FTAkfuPSmfOmQcHCRsm9J4c0VGmQfqvaKK8NC3nRe15FeJPOPhXVenReNOYSQpfs5j7gxWHUXHCm9bBAZoINxQRE7EVtoWsL7Pf65hv+Pa//AGLW61WscrVGOZlcRvx7FSOkbGisyANvqvI82/WP7691+8/6zfvpqLd3vJLr3f3Y12689dZ+Ec6dUjNzXZEVD3EqsZRySdtjJGZ+o8bbH49QfwpS2SplSQec6z6zvSd0QVPnB9Dp+eWvbl5VEsQPUgfnWwXt0HNe2o6RtqTrt8vmvMreScrj7g3yt/dj00OldDibZoyAzsATP5RHyjrro1LaSNapeC9r1pG1sXMpUliCpYvIygagBAM3nt5mrPg+IXt08tqVYa3fQSZ4befBbKVhVuAfYsLo3WmLd2DQGImJnbeOoEjWlK+fuKdu8VevPdF1rRcZQqEjKgMhVbfcAkiJ9NKc4fjvFcaoVLl653cA9z4PfJjOUgttEnQR87f7206AFMT0drNAc97QOJJ27Ttvputl4xZ2eLzHb6owYEt1GhIg0wu2CHIjGkQRmDj5wDqNJnz21qn4fh/F8FbVmxVhbQMsLzggFuTsySZJiFY67b66PwnEm5ZtuzW2ZlBZrRJtkxqUJ1KztNSGVM24ISe6tBQ1a9rhzE+chRtq2WBEYtfDmksBzHhB3nXp11oGEMKv85gtJlzzZV102A8fT3qnaK2KEkmsAplIDCIhtZjaetQ74S6qeK3hcsAHwsRE7AAbDTlU7Ubx/jtnC2jcvMAAJVZGZ2GoCA7tt6b6V4SAJKyYxz3BrRJKazcAgfRZMgaMJ8QB9PGfxrl8yMGe3hmuamEHjmBrJEgaL/drJcb7QsTduhmbJaDhu6tgKMoYNlLAAtMCZMHpWlYLFG4iXPAttodCJBynMZadASsacsx3iq9iWMOt2/lN34ngezim13hFazDTWjXlr3EpbF4N3Cd3eNsAGYUNmmI31EQdutPkslzAHPUkaDTfzPkOvLem9i4D4FIJmFgjY6iPIA/hU7h8OEED1M8z51XMGwt16/2lb9DT2EnQ7gT5yOChVH5RAXVm3lULJMACTuYESfOvKUorogECFERTLiYyr3o963rHNlPvJ5ltIH3gvSntRfaTiKWLBu3TlRWWTBO5gaAEnUitVxUdTpOe0SQCQOcDbvWTGl7g0blNrV3OM8zn8U+u3wiB8KTxmNW0uZzAmNieRPL0NRnDe0GHZylu9bYPLKMwBB+2IOupOYerchU0DXILgPFYvrA6meR1TEtLfhIgrixeDqGEwwkSCDB6g6ivbtwKpY7AEn0Gprqo7tFjjZwt64NGW22Xn4iIX11IrQxueoGjiV61pcQ0blZB2j7RPjLudwFUaIo+yvrzPU/lUQRXVcpPOui02NptytEALqlOiyjTbRYIHrj6lezUovZnFFFcWLjKwDAqpaQRIMCTsajTcOXL9npy+PWt9wFjJatp91FX5AD9lLsRvfdA0tEylOKYlWsskNBmefCOzmsLucJvL71m6vqjD8xTU9OYr6Frm5aDbgH1E0sbj3On5/slbekz/wDFTHjH0Kw3s2k4zD/8a2fk4NbjkP3j+H7qZX+D2JV+5tZlZSGyLIOYagxINSFL8QvhdZXNERKUYnfi+qNeGxAjeeKTyt94fL/3XsN1HyP/AJUjfxbK6qLbMDEsNhJjX03pzS52ZoBMa9iVJC/OkkRmE6dDPXnEfGvcTgkuAB1VgpzCRMEaSPPU13fHhb0P5V3RnIAI0PgiFH8WxBw+FuPaRT3Vssq7ABRPLkAJjnEVhVfQGLwq3Lb22911KNy0YEH8DWT9tuyH0Ng9sk2XOUA7q0TBPMGCQfI+psGCXFMZqbv1E+PrVWno9c0qb3UnaOdt3cFVVcHYzWp+yLFhLZtqmZ7t1mYhh4LKWwFZh53PCF0JzMRoprLQK0z2KDx4o/o2/wA3/dVxtD+aAE06QMJw9znbiPnH1nuSXtS7Z94XwVtSFRl7xjHiK65QOgOQzzIPLeH9mHE7qY63bXO1t8wdATlEr75ExoQNTy+FQ/bJXTHYrODm75zG5ys2ZP7hU+lMsLxS4lq5bQ5VvQHECSFkgTuF11AOteuqu9rndw9QvKFhS/Dxb0gJeAdeZAl3duPBfS1FUP2P49nwbozFu6uQs/ZUqpCjynMfjV6uOFBJIAAkk6AAbk03pvztDlzq7tzbVnUSZymEPcA3IHrpWO+1XtBh8RdtrZJd7OYM493U+6J94grMjTXc8q92y42MVi7txWc280W8xJhQADlB90EgtHnUJNLLi6zgsaNFeMHwIWzmXNV/xRMbRI48/JeMTyE1q/Y7ijYjBoi2Q3dfVNnYKhAXSIDMfCwmVAmayoakCNToPMnYDzqydlLOIuZrFh2Ri2qhsuwglgdcq89PLeAVzsP9/LaUhp3BMx5Edy29JobZmrq4gjTt08Oav2Du4i1cH1KJbtuXKW+7LFQpWfE+pPKAp0EndTZuAcf+k94CmRrbRuWVkbW26kqpggGQQCCCNRBNX7Mdn7DXLtsuL4VgzNbUqocRKtdnx5gAGQSCBDaEirlwnAGyhVmViWLSqLb3iZC6TM602srR9rmZna5s6EAidNTqT6C547NAztLTyKe0UUUxWCKz32u9oEXD/RRrcuFXI10thiQZ2ksgEetaFWS+2dF7+wQBnNtsx6qGGX5HP86jXTi2kSE5wKk2rf02u7e8CR8lnDrI/L1p7w3il5CotXbluTEKzAAkxqAYOtNKccLYLftliAubWev2Y6kmB8qRHVpBEroWLVW29rVuC2crSYidgY89O9aVY7QX1+3m/tAH8oP4027S8VuYnDNZCoCxUkyQIVg0RB5gc6QoqsNYxrw8NEhfMFrj+IWr2vZUJgzr8W3aqbd4BeX7E+hH+deLwDEFcwsXSsxIRjqPQfjVzq58AtZcOnnJ+ZJH4RUutij6TM2UFdQwDp5iF9UdTrMZAEyAQd+0hYvg8A3f2rdxWXPcVYYETmYDY+tbxSeI2+IO07EH9lBvrzIHrp+dJb68deBpDYievknWI4i69c0ubELjF4hky5ULywGhAieZn7I50pZcsoJBUkTB3E8jGkigX1+8PmK7pcf0xl156/2StJ39hAkyPwM/sr3vD90/h++vLm6+v/a1KUSA0aISfeH7rf3f30d6fut/d/fXt66FUsxgKJJ6Aamk8JjUugtbYMAYJHUf517BLc2XTvQub+IGVpDAEESRH/sfECaW7rzPzI/KumWRB51xZbSDuND8OfxEH417m+H4dEI7gfpfrN++ovtRwjv8LdtqudysoCxHiGogkwD/AJc6kbuGJdWzsAs+ERDSCPFpOk/OOlLO0AmJ8qyZVdTc17TJ/fZZ03mm4PG41WEHgl+SDaYEGCDA1Gh3ir57KeHvZxT5zGe0QFB0JDK2o6gAx5Fq74ljheuFwIBA/AUzuOwBKMVaDlZSQVJBAII10mrpbYg8VWFwA596r1708vLy490imKTnASAZiRrJJ+Sae19gOIDl9Ss+uZ/2RVSwnDrt0TatXLgBglEZwD0JUEDcV3xTi97Ev3l9zccALJj3QSQNABuT86vHsnxel+35q4+Mq35LUrEbr2bHVmiV14mthmHt2JbAO8b9yuPYi6MPgLdu53gZASwZGWCzFiJOhUTGaY05bCE9o/E2vYDPauA2i4kIVYMmogsu/ig7xyqa41ctOjYe4zDvVy+EGYaRIMEcjvp1qp9quCrguFtatksHuqWLb7gyI29xR8+tLWYzXuPZsPwSRoAdRx1Py9CnWQpvum1XGXF40jTUyf2Wbkga7UBp2pbD4N7gOVSY32EfOnNjgrFC4K5FIDFZaC2w8Ign403JHerxc4xZWjiKtVojcbkE7SBJE8NEr2Zxtuzi7Vy9ORGkwJjQ5THk0HTpWq4PsLhLuIu3TnbvPEyi4QviJLSFgkNzBMaVmmG4V3IXEmbiW7illjLI3A3J3EnyBGnLXOzmPw+YG0yk3gIyAkaAscxEhWEkETv56DG3oOqXbKrZygEO5cY0Ou/EKn4pi9K8i4snuy/pJ1bqDMQYPGdd+GxVhwuES2oS2qoq7KoAA9AKVooq0KrkkmSiiiiheIqhe1js49+zau2kZ7ltspCiSUfyHRgPSTV9ptxKyz2rioxRyhCsOTR4T8DFYVGB7S0qVZ3Lrau2szcFfNuJwzW3ZHUq6kqwO4I0NOOGYnIzQBmZcqkxoSQdjpy584pHG23W44ue+GIbUN4gddQSD8DTbOCYqvxDtpjn9fqupYhasxCydbVXRnESOe4jmJ4cRor3w43O7Hee98NuUxpSluyQxJYkHlpp/GvzqN7P8V7xcjHxrt5r+8VMUhuS4VXEgCeAGndyC+WMUsrjDrupbV2gOB7iOBHURqF4TV/wtnIir91QPkIqi4W3muIvVgPmQDV/pJfnRoVo6JU/hq1OweEn6rgXlmJE9JE6aHSucT7sdSB8CQD+dFvDKpJAAJk/OJ+cCvb3IdSPw8X7KXjKHDKrqlCKT+jr91fkKUpDFX2UDKhb/L0P8ecA4szEw37IXTYZTy+Wn5UnfRUXNJUAiSWMRImZMRS9tiQCRBIkjp5Uy49/q7/D/EK2U3OLw0k7rVXf7Ok5/IE+AXZ4xY/rbf6y/vrheM4cbXLY9CP2VS65ZgNzFMhY09pPruVG/iysf/UPEq7/AMuWP61PnURxztCUytYuWzJhgRJmNCNR0g7/AGaga4u28wipthQtqFwx9VuZs6g6gjjpA7R1rB/SmrUGUsA6wTITtu1eIP21Hoo/bNJntLiNQ1yVOh8KiAeYgAj1qMFJ2sQre6wPoZ/jcfOuzvwDDKlItZRY3MNDlEjrEjgtpu7hwPxu8VIXASpykAxod/wrrlt8KbYZyDl5cqck1ym/s6thXNCpuNjzHA9/JVKqx1B+XlqFn16wA0HXKd9tjVo9m+N7vGgGfrEZNJO0PsP7FQq4J8ReYWEZySSANdJ3J2A9a0PsB2UFq33163F7McuYEFFHh0B5kyZ5gituJV6dOi5r+OkcdV9SX95RFjL/ANb2jTjJEiR1K4DEr94fP+IrKu33a/vnNpGIspowIGtwMRM6mNorWaxftX2XfCXT9q0xJRgDAG+VujAEfCD6I8EZSfWJI+IbfVIcDbRNxNQgOA+Gdp/ZQC3ZGh0O/TTqOcGpbsxxQYe+rMWFsghwv2gVYAESAwkg61FCuXnkQBzmre0w7RXStbsq0nteJzCDAjhE6+tAtQ7MfRsctyz3sXHXS26QZWdQ0lWGUsCBrDcqtns+wJtYVlgBe9bKAS2gCqdT+kGrLuxLYnDX++t4V7vgI1lFgxrnIgbVtvDnQ2x3ahF5KAABzMRoRJ3FS7EUZAYQCAdJ4Tv65rlOI4NQwyuKdq4+zjbNOvWJ4SYJHE6p1RRRTdQkUUUUIRXhFe0UIXz9227ODBYprSSbZAdJ+6eU84IInyqBrYvaj2TvYruXw9vO6ZlYBlXwmCvvEbGdutZJj8A9m41q6pR0MMpgwYncEg6HlSK5pFjzA0XVsFv23VswOcC8DUTroYmPBJ2bpRgy6EGRV04bjxdQMN/tDoapFKYbiTWmYIYZl10O0jntOunrS+vb+2Gm4SDpj0YZjVFr6ZDazdGk7EHdp+Y6+0rRMDiRbuozAkA7CJ2MbnrVmTtRZO4dfUD9hNUTg4Y2wXbMeszpy15/50/qvXFsxzodwXC6WJV8Ie+2pFrgHHWDBO0jYxorlb7Q2D9uPVWH5ikOF8RBJRr6XGVi0gqDkacoheQzZNRPh1mZqqVJdnxluNd+4sN/Yc6nyjKG9AetR/dabGOA49m/DhxmE9wzpDWu7hlF7BrOongCdu5W4Xl6j5iu68Irk2F+6vyFJ/h61cl3UZ2kP82f1X/GtP8A6Ov3V+QqmcR7DX71y44xbKjOxCQ0AZjAjPGnpUu0ZSL8z35Y6vsh1sy5pPpPeGS0iYJ3EcEzpK7hlaMwBjb4xP5D5V1d9md8SRigf1x+2qIMU/33/WP76slvSZVk0qkwq/af9PalwSbe7aY/yuG/ar9RVCGLf77/AKx/fXv0y599/wBZv31u9wP83kpX/a27/wDoZ4FW0ftI+RrlLSjYAegAqW7HdnFxGFS49x5JYEDLyYxqQeUVYl7HWOec/wDMR/hir0emmG2rG035y5oAMN4ga7kJXUwK6pVHUiR8JI33gxPFUgipzgfDWv67KDlY76gA7TqDMafGpTi3ZqwlliCLIWCbjFmhQdd257fGsuv8dv6qt+7kBOUKzIIk/ZBH40lxbFrTHaDX24LXtJEkbCOqQZOwnTv1Z4V0RqX9aasQzXjEnh5LY7vFsNY8LXbFuPs5kX8JqJ4j22wOim+TBDeBbmsciQsEeU61kJMmTqTqTXOSSIJnoNZqsU8FpB2ZznT66iukfw5TY2ajyeyB85WlYz2n2Ut5LFu67KAA1wgA6blpZifUa/jVe7O9mrvEbr3brFbeYs78y7bhJ06eQAA6Vz2V7Im/cPfpft2lWZCMJaRABKERufhVj4r29t4Q/R8NZBW2MssSoBG4CxLa7kkSZ9a9c32E0rRvxnc8u8/JaiynQebfDgXVDu6RoOo7evCVwfs3waRmV7hHN3P5JlB9IqU4VhMKCe4t2gRuVQA+haNTrtPOs/t+1LFDNKWSTt4WAHwzaj41M9nPaSjnLiVW2x2uKPB5BhJK+uo6xS2vZ3xY41CXdh+nFQbvD8Syl9WXAdc+X7K74hoU6T8SNZ01G3rSnCUJuyBAC+Llq0QD1Ig6869w1vvCIkqdSwmCN9DsZ025TUvbtBRAAA8hFPejeH1Gt9u8RrpMzty274J7FWKzxsF1RRRV0UZFFFFCEUU1xt5wB3eU6wZPL5jWf4502OJxE+5bjpm/GfnpH7qEKTqi+03siuIti9bCi+piNc1xQCcige8+kj0NWa7i74AIFnnILRp4cpBnzIjzXUc2zXLtti2S1mMwz3JJGugJjKs5TAEa7TrWD2B7cpUi2ualtVFWmYIXz2VOxBXqOfx6fxtXoEVrvEPZVZxF67dTEkZ3LlQFYAuST9rrNRPEPZG1he8XEG5lYHILJkiRzFw8vKk9S2qNBMaBX/8AiSwZSNVxOYCYg7xsIB8lGcFwzJaUMZJ1A6A8vOlTjgZ7uLhU6qpEj5+hrrF4gqDkUO8SFmPmYMD4UjguGW7GZlmDvPIDkPKqzo6XvGp2HP6r5zq1aV06td3Uiq4y0ADKSXfFm1BAg6RuU8QmBIg8xvVl7J2vDcPUhfkJ/wC6qng8et0ErOm8iKuvZhIsT1Yn5eH9lQMRY+g1zKgLTpptHFTujdI+/wCoiAT8h9U6tYkWkYOT9VAnUkofcPU6aE8yrUtg8at1cyTExqCNfQ1xi/Cy3OQ8L/2Tz/5TBk7DPTqk1QtLc0an0dPPfiukBFJ2dvif8RpSk7Hur6A/PWtQ/SfXNerq77p9K+e12r6GqF4x2Ow2JkvbCuftp4WnqeTH+0DTXDL5lqXB4MGPKfuneEYkyyc7O0kOjbhE/dYmTXiuDtWocU9lll47h2tHYhvGp6nUgg/GPIV7wv2W2E1vO109B9Wv4HMT8R6U/wDxe0yZpM8o1+3mrGekFrGYE9ka+O3mnns0/wBRH9tv2VYGv3O9Ci2O75vmHQnRd94HzqN4dhbXDrORrgFouYZyARmEgHSDsddPSlG7YYMf7xb+Bn8qrVZrqtZ9SmwuBmND9OIVOuQ64rPqU2kgknbrXParEL3BtnU3Rlj9H7R/Z6kVSV4NZAju1+Ov51LcU4rav3mNq4HAAGk6b6ajaZPxqOw11zOdAug2bNrrPL0+dM7am+jSgGOJ4anqXMMbxK+ZdVKTHuptbAgOLZ64kTM+EK1dmeB4fuFbuLWaW8WRZ0dgNYnaprEWPAQoAI1AGniU5l/ECmXZw/zZeer/AONqe4O45Qd4oR+YBzD4HmPUA+VJ676ntXOJ2PPr5K72L3PtaRcSSWt6+ASyMCARsdRUN2m7L28ZbhvDcUeBwNR5Hqvl8qk7DBfAdCJIH6IOkdYBUH4dRPNjh6o5cZpaZljGpBOm3LfesKbjRfna4gjbrU6nVfScHsMELDOL8Ju4e4bVwZGHxBHIqeYPX4HUEU97K9n3xmIS0qkrINw7BUnxEnkYmPOtR7Y9nBi7BAgXElrbHrzU+TAfODyqz8A4SuGw9q0MpKIqllULmIEFiBzO+tX3B6zb9mY6Fu49cCrJX6RFttLR+YdDqYH+YD1qnOKvC2nvKmmVSdgYMflUUvFWhfr8PAgsZOqxPpB3zbU84qGEN3gRBvIB1JgQCp11j9lR+IuKjBFvWkIOqlFHhkmAcughlX1A1k62pUZKPxVgf6exEbmSZJPMQIjlBiNTzp3g8eZ8dy0wY5VyTJYe8Dr0I9IPwYXcR4QVuWTlADSkn3oMFV03Ue7y85ClnvHgJctBokfVkaEDVZGh93ry0PMQp2iiihCheJ8HT3ksC4SSSMxX3mBnfXXWPIxyFJLwpQoP0ZSVIgAxyM6kn8Rzip3IK5eACddBNCFCHhyq5VcKcjHIWzfZlNYnkRPovnFepgDBH0cAAkgZyskqdSA2/hRfKdNzUFifa7g1ICreuCJlVA16eJgf86tHAuN2cXaF2y0rMEHQqw3DDka1tqscYaVMrWNzQYH1aZAPMJ3hOHpanIsZonUmYmNz5mk7uKLMUtbj3nPur5fpP5ctzGgZTE4YsAAzLBkwdSIOnzg/CobGd/aZUF4DMrHO1tcogjeDLNrMCJ8XiGlbFDXfE+zWGKln8Lk63B77MdPFp42OgAjoBGgqncU7KYpYZQe6mZCguy9GtkEoDtpJg65TVrs2iGB+lZr2qyyDcsYAERbEQpgAnKCZNKJjWOYDF6gZv6IQAYA3Gup5dag3FjRrnMRB5+tCl11htvcHM5sO5+tD3qh2ODtbkLZdZ1Pgb91XLgahbCDn05yzE7dZNOr+LYQfpRysDEWp5kbgabH5Uhib4JzfSCucsE+radNQFnZgrAid9SBAGVPddHxc/qqneTOpPfP3WGG4c2xqOqBxcSI1TvEIQpzISNiCNIOhmdI601wd4wUIYshyzpqN1Op1kRJ6hulPrWGuXGLC+2X3cpUrDAEMd9V8us67QhjOHmyUuKZWAlzfQH3WG5IDcidA7GdKV4h0dFCiXW8ujUg76cojhOnYnzK0nVe94fut/d/fXtkQoB3gflXdFUou0iFIXjuAJJAA3J0rwXREyI6zp03r10BBB1B0NQnHcHcZVtWbZKDUwVGs6DVgdN/l0rbRpteYJj5R91HuaxoUnVA0uI4DUkqcoprw17htr3q5XGh1BmOehI1/fTqtTm5SQtzHZ2h3Pnoe8Kp+0y0TgpAJy3FJ8hqJ+ZA+NZKTX0FiMOtxGRgCrAqQeYOhrAL6LmIGqgmCYMjkflVrwOqHUnU+R+f9ldujlcmk+kBqDPj/AGUt2WUm6SD4Quvx2/I1aapOA4q9kEJlg66j4VbOB4O8+R7l6xluqGC95bDKDcVASumkttJM6ROlMK9pVrPLmBc46bdHMQu7ypf/AABsANE/E6AOEbzO52V67NH+br5Fv8ZP7akrl0LuQPUxXHD+zTWUyi4HIOYaFRJgGdTpE/E1WW9jFlnzNfuGfehVmZ+yTMCORn1qCOjVxVqOdUOWdeB4nr9SpWFim23ZTruykNA2zagdRU3hsdba+yi4jsVBAVgSFBhhAOmrAzzzAfZp89wASSAPPSqdj/ZG6XVbB4g21iGLMwcdSCgGYHTTT93PaL2SsbKtZuPdvqPELjCH01KT7pnkSR59dr+jD3Gc2gHKfDVN20rMuaBX0PNp07dY81O8W7U4ezbztcDDMLf1ZDkMVZhOUyNFNW+zcVlBUgqQCpGxBGkeUV8043AvacpdRkdTqrCCP/XnzrT/AGT9rsy/Q7p8SybJJ3XUsmvNdx5SNMtOsGtmWWamDqefVwUzE8DNG3Fek7PG/ZzG+3HXbXgtJIrk2h0HyruirGqmuO5X7o+Q5aivQg6CuqKEIooooQuXcAEnQDU1lvbntjbuFbmExjBrJE2QLgW54hrI8DAc1O4mtPxNrOjL94EfMV87Y7s7ftYgYdk+tYgKqkNmkwCCOR/zioV49zQABurN0dtaFaq59V0Fuw0gjWZmf2lRT3gN9IEzyj1qwdh7N67i7a2He3mILMpjwA6kjmIOx61HX+zt1Wf6piberlQSBEBgSN8swY00nYTWh+xfhcd/eK/dRD5SWePKQvy8qgUacvA1VrxK8NO1qVJaREDjqdp7te5aZiMQttC7sFVRLMTAAG5Jqo//AOmxWNn6DhkFoHS/iZCmD9hB4iNAQdfMAilPaQZtYZHMWHxNtbx5ZJJhjyXSZ8hVnv2D3ZW1kUgQkrKiNvCCNB0psSXOIBiFz+mKdGk2o5ocXExOwA6hufIDgZVXHZfiB1PEETyTDW4HoZB+deDgPErQJt4uxf8A0bthUB+KSaU4jxfGYRc93DWsRbnVrLFSq6QWVgZ5yRAFS/ZzjKYywLyoUBJBVokEHqNCDoQRyNYhrSYkz2lbX1q7WZy1hb1NZ4aCR5KIwHaqLy2Mdhxh7reFH0a3c8lf7JJPunqNZMVaTYWIyrHSBz3qB7e4Sy3D8R3oWFQspMCLgH1cHqWgecxzp92bLNhMO1weM2kLSNZKiSfOs2kh2U6qPXZTfSFdgy6wRwmJkTr2jh36SSWwNgB6CKTxeHFxGRvddSp9GEH86U7odB8qO6HQfKtigqv4d2UFLp8aHKW2DQAQwJ01UgxyJI5U9t4N2UMMuuoBJGnKdPwp22DHeBwFgjKwjeNVO24Jb9Y9BSzoByG4/Oq2zo1Zio575IOw2jvET1Ld7Z0QojnBBBG4P8ajzFe094hhyYZRJGhHVf2kHX59aYq07VS8Xw02FfKJyHY/TtCk035gvaK8d4EmnVnhxOrmB90ftP7vnWmwwyvfOIpDQbk7BeueG7pratu5IUabZukb+p10A6HaqriPYvYyxbv3lPVwjj5AL+daIqgCAIA2AqFx+NIvMovFTHu93IHhUgySNJnXzIO2nSLHCKFozKBJMSeweXPvWNHELi3JNFxbKq2K9j1o2FVLkXgdbhBhl6FA0ehEHrNN+G+yF7VwP9IAZAGtuqg5boYkZrbqQygZTOYGZ0q2XOIlTDYoA/8ACnkG5biGG3lrvPv8pFmCridSwWO6O5AGmn3iOe09KYe705mFvGM3uQsNQkHnB9Dq2UxgkcW0F1g1wKAzAQC0akDlNL1XxxIic2K1UlWHc8x0H485Gu1c2uJHNBxUkmAO5I3mB+G9b0rJlWKioXFYllgm+RLtHg1hWCxE7A8+cr8X3Db2YHxl4IEkAR4FOw67/GheLOfbJw1i9m6qaKhDuI2zKFB+LaeprNsBjHtOlxdHRgynlIII+FfQ3abs+mNw7WXJWdVYcmGxI+0PL8jBGCcd4M+FvvZubodDEBl+yw1OhGu+mo3FKbymWvzjj810Ho5dsr2/urzq2dObT9iT3L6E4PxVMTZS9bMq4n0PMHzBkH0p5WT+xrHEXMRbk5cguBfNTlJA6kFR8B0q/wCJ4nmYAd+sgbJPMxPSZ+MDpFMaNT2jA5U7ErP3O5dRmQNuwiVM0VXmxBGveYrSZ+rB5T01+HpUlw3HZgqxdkLqzrEx1O0n+OU7UvT+iiihCi8T2bs3GzN3hMzHe3I9IzQB5CKc4DhNmwCLVtLYJk5VAk9SdyfM07orENA1hbDUeRlJMIiqn2m4C1pLl/BAW7xUzkEZuckDRm00J2+Jm2UEUOaHCF7SqupODh4cD1Hmq1wTiFrimCy3QrErlvJzVxziZXUSJ1pjZwnEcCMtrLjrA91Wbu7qjkMx0YAep6ADSrVhOGWrRY27Vu2X1YoiqW3PiIGu536mlb9nMIJI1B0JB0IO41G1YezJAk681K97DXODGgsJnKdY7CII5SCNFVL3bvQpd4fjtQQw7kMpB0InMARSWF7VOFyYPhmJHOHRbCSTqZ1E86nxwI7fSMRHTMvUfo9BHzpfFcLzqql3AXpE7Abx6n4nygyO/m8ke80AIFL/AHGPDT5qu2+zGJxdxbnEHTu0OZMNbnJPI3SffI6aj4Eg28Co0cCABHeXdeebUaMNNP0z8hS+A4aLWxJ0A18vx8/UnrWTWBq0Vrh9aJgAbAaAeuJ3Tyo3i5ZRnF0oNoChtTOsEid9vIedSVRHE+IAE+K4mTcqpYaxrAPLzG0wNjWajpC7feFYX3ChRP1SkknOZOvQR02PPTvh73LhDd+xAKEqUQTOvIyOXy9a4v4hlbKL18nSSLakQYO5WDp0muRxLK5Ja84UxlyrEhomQZO3x100MCFYKiMWuW4R97UfHcD4gn41L1y6AiCAR0OtLcTsG39D2JMayDvBWbHZTKhjEjN7sjN6fsHXymnlzjSBmWHJQwYRiJgNvz0YUq3DLZ+zHoSv5EVXOM4PNcuKzWgDczj61FbW0EhgyGOZ+XIkUotLK7wu3LKQa8l3I7RrIkbECNeK2Oc151U5/Lifdu/qNR/Lafdu/qNVZfAIUZc9sZgNRiVkQzOCDl3ljXeGwqodHte7l/p0BjNm94IGHzrM3uKRpSE9n9a8ys5qxnjafdufqNR/Lifdu/qNVaxGCV2cl7QLqVMYhYglToCu/gHzNJNwsH/bddsWBuIgQo05+utei8xMjWkP9J/5oys5qx43tVYso1y4XRUAJJR9i6oIABJ8TL86if8ASrw/+tf/AKV3/wAaYcf4W+Iwt22tzDg92qAteBEi9aeWIXTRDy1NUFvZdfJnv8Hr/wDf/wD50zt610+k11RgDtZHeY48oKZWlvZPYTWeQZ01jSOw8Vpn+lTh/wDWv/0rv/hXv+lXh/8AWv8A9K7/AOFZkfZdf/r8H/1/KP6uuz7M78R3+C5f7fp/+OK3e0r/AMvrxU4WWF6zVPj/AErSv9KvD/61/wDpXf8AwqE7TdqOEY5IuOwcDwXBZu5l/u+JdfdOnx1qm/6Lb/8A9Rg//kH0/q/Ku09meIH+8YM+uIJ/7Kxc6sRGUH12rZQt8Np1A5tZzSOIP9K1DsR2RsYRDdsvcud+iEF4HhgsIAUETmEg9BTziGjMCcUZYGUEjZjCnp4tY3gDXan/AATDm3hrKEglLSKSpkEqgBg8xpvSf8jak9/f1M+8I84GWNd/yqY1oaICrVas+s81KhknimVxs8JGMWWBzQREkgyT9mG59J3ANSXC0hP9pvs+h/ypJuDArlN26YMyWBO0akg9SdI6bU6w+ECFiCxzciZ/ZPzrJakvRRRQhFFRp4felst8gMSYKhozEaAzMASB5667V3Zwd4MC1/MByyAfZgTB66/uoQn9FRQ4diBoMRpv7gJ3ncmTOo300r08PxGn85MxB+rTfTWPn8/hQhSlFMDgrmdW70wsSIjMYaZ1gDUbDlrNcHh13xfXHWYEGBIaB706SDoRt0gAQpKivAK9oQiiiihCKhuI4kFzriFyDZAYO+um+0cjUzRQhQT4tQSc2JKumwViAYyctVPhJ6SSd4rg8UVWDMb+twkKynoFygDlpmA33PIxYKY8V73KvcxOdZkAgrOo1I/ChCfUVF4f6SVcNlUx4DpvJmd5EQNq77vE6eO1vr4W2kTzGu/4UIUjWQdssO5x2Jyggm4pnLMjuLY08JnX8q017eJ1hrW+hg7T+cfj1mAXUxMsVa1GuUQ232Z8/wB9SLeuaDi4DgtFeiKzcpWMDCXoPi15eDnJP3eY0/iSraw9we9rp9w7zvGUcvOtks28QD4mtET0O3T+PL4praxenjs7a+FtTMn000qcMTcP8PmVDOHNPHyCx58Nc5aan7J2gQPd6z8+deW7F6ROWNJ8DfGNK2Y28RIhrUaTIbfLrEci2vpXht4nTxWdhPhbeWkjXaMunkaPxN0zl8yj8ObET5BZhw/DMVu5bbtomiozH3+gEmkmwWI5WbvP/YXvOD/R6ctK1RLOIysC9ufskKeo3nQmJ5ULbxMGWtTIjKCIEiZkGdJ0jpqN6r+I2rb6ua79DAHh2rRVwelVgucdBHDmT9VlB4fidIt3dtf5te3kmR4NogR60fQMVP8ARXP/AI97p/Y6/wAchqlqxiRM3EOhiRpJAykwo2/HXqAobeL+/Z9YbTbb8fmN41g/hFPn5D7LV+BUefkPssxGCv5dbN6YP+73t+X2dPxowuBvBYezfY9RYujkP0Os1qVu3iObWuewb7pj+9Hwr1kxGkNa210beTJHlGX4g1gcGpERmPksD0fokEZj4D7Lzs/bK4TDgggizbBBBBBCCQQdQfKpCo7JiY96yTOmjAZY567zrp5153WJn37Ua8jrqInTeJ2p2rEpKio61bxMiWtEZtdDJWdY840+fwkaEIooooQiiiihCKKKKEIooooQiiiihCKKKKEIooooQivDRRQhe0UUUIRRRRQhFFFFCEUUUUIRRRRQhFFFFCEUUUUIRRRRQhFFFFCEUUUUIX//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522" y="0"/>
            <a:ext cx="9143478" cy="6857609"/>
            <a:chOff x="522" y="0"/>
            <a:chExt cx="9143478" cy="6857609"/>
          </a:xfrm>
        </p:grpSpPr>
        <p:pic>
          <p:nvPicPr>
            <p:cNvPr id="1031" name="Picture 7" descr="http://www.smainverted.com/files/2012/10/NEC-Adoption-Map-PDF_092012-page-001-1024x7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 y="0"/>
              <a:ext cx="9143478" cy="68576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905000" y="381000"/>
              <a:ext cx="457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24600" y="609600"/>
              <a:ext cx="1066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9"/>
          <p:cNvSpPr>
            <a:spLocks noChangeArrowheads="1"/>
          </p:cNvSpPr>
          <p:nvPr/>
        </p:nvSpPr>
        <p:spPr bwMode="auto">
          <a:xfrm>
            <a:off x="381000" y="1981200"/>
            <a:ext cx="8534400" cy="2362200"/>
          </a:xfrm>
          <a:prstGeom prst="rect">
            <a:avLst/>
          </a:prstGeom>
          <a:noFill/>
          <a:ln w="9525">
            <a:noFill/>
            <a:miter lim="800000"/>
            <a:headEnd/>
            <a:tailEnd/>
          </a:ln>
        </p:spPr>
        <p:txBody>
          <a:bodyPr lIns="91429" tIns="45714" rIns="91429" bIns="45714"/>
          <a:lstStyle/>
          <a:p>
            <a:pPr marL="231775" indent="-231775" fontAlgn="auto">
              <a:lnSpc>
                <a:spcPct val="90000"/>
              </a:lnSpc>
              <a:spcBef>
                <a:spcPts val="0"/>
              </a:spcBef>
              <a:spcAft>
                <a:spcPts val="0"/>
              </a:spcAft>
              <a:buFont typeface="Arial" pitchFamily="34" charset="0"/>
              <a:buChar char="•"/>
              <a:tabLst>
                <a:tab pos="2741613" algn="l"/>
                <a:tab pos="3086100" algn="l"/>
              </a:tabLst>
              <a:defRPr/>
            </a:pPr>
            <a:r>
              <a:rPr lang="en-US" sz="1800" dirty="0" smtClean="0">
                <a:latin typeface="Calibri" pitchFamily="34" charset="0"/>
              </a:rPr>
              <a:t>WSX and WSD Family Wall Switch sensors accommodates </a:t>
            </a:r>
            <a:r>
              <a:rPr lang="en-US" sz="1800" dirty="0">
                <a:latin typeface="Calibri" pitchFamily="34" charset="0"/>
              </a:rPr>
              <a:t>wiring to either a ground </a:t>
            </a:r>
            <a:r>
              <a:rPr lang="en-US" sz="1800" u="sng" dirty="0">
                <a:latin typeface="Calibri" pitchFamily="34" charset="0"/>
              </a:rPr>
              <a:t>or</a:t>
            </a:r>
            <a:r>
              <a:rPr lang="en-US" sz="1800" dirty="0">
                <a:latin typeface="Calibri" pitchFamily="34" charset="0"/>
              </a:rPr>
              <a:t> a neutral connection.</a:t>
            </a:r>
          </a:p>
          <a:p>
            <a:pPr marL="688975" lvl="1" indent="-231775" fontAlgn="auto">
              <a:lnSpc>
                <a:spcPct val="90000"/>
              </a:lnSpc>
              <a:spcBef>
                <a:spcPts val="0"/>
              </a:spcBef>
              <a:spcAft>
                <a:spcPts val="0"/>
              </a:spcAft>
              <a:tabLst>
                <a:tab pos="2741613" algn="l"/>
                <a:tab pos="3086100" algn="l"/>
              </a:tabLst>
              <a:defRPr/>
            </a:pPr>
            <a:r>
              <a:rPr lang="en-US" sz="1800" dirty="0">
                <a:latin typeface="Calibri" pitchFamily="34" charset="0"/>
              </a:rPr>
              <a:t>-  Example model number: </a:t>
            </a:r>
            <a:r>
              <a:rPr lang="en-US" sz="1800" dirty="0" smtClean="0">
                <a:latin typeface="Calibri" pitchFamily="34" charset="0"/>
              </a:rPr>
              <a:t>WSX </a:t>
            </a:r>
            <a:r>
              <a:rPr lang="en-US" sz="1800" dirty="0">
                <a:latin typeface="Calibri" pitchFamily="34" charset="0"/>
              </a:rPr>
              <a:t>PDT </a:t>
            </a:r>
            <a:r>
              <a:rPr lang="en-US" sz="1800" dirty="0" smtClean="0">
                <a:latin typeface="Calibri" pitchFamily="34" charset="0"/>
              </a:rPr>
              <a:t>WH</a:t>
            </a:r>
            <a:endParaRPr lang="en-US" sz="1800" dirty="0">
              <a:latin typeface="Calibri" pitchFamily="34" charset="0"/>
            </a:endParaRPr>
          </a:p>
          <a:p>
            <a:pPr marL="231775" indent="-231775"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231775" indent="-231775" fontAlgn="auto">
              <a:lnSpc>
                <a:spcPct val="90000"/>
              </a:lnSpc>
              <a:spcBef>
                <a:spcPts val="0"/>
              </a:spcBef>
              <a:spcAft>
                <a:spcPts val="0"/>
              </a:spcAft>
              <a:buFont typeface="Arial" pitchFamily="34" charset="0"/>
              <a:buChar char="•"/>
              <a:tabLst>
                <a:tab pos="2741613" algn="l"/>
                <a:tab pos="3086100" algn="l"/>
              </a:tabLst>
              <a:defRPr/>
            </a:pPr>
            <a:r>
              <a:rPr lang="en-US" sz="1800" dirty="0">
                <a:latin typeface="Calibri" pitchFamily="34" charset="0"/>
              </a:rPr>
              <a:t>Unit comes preconfigured to power over ground, however if code requires neutral to be used the unit can be quickly and easily converted to power over neutral (see next slide for details)</a:t>
            </a:r>
          </a:p>
          <a:p>
            <a:pPr marL="231775" indent="-231775"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225425" lvl="1" indent="-231775" fontAlgn="auto">
              <a:lnSpc>
                <a:spcPct val="150000"/>
              </a:lnSpc>
              <a:spcBef>
                <a:spcPts val="0"/>
              </a:spcBef>
              <a:spcAft>
                <a:spcPts val="0"/>
              </a:spcAft>
              <a:tabLst>
                <a:tab pos="2741613" algn="l"/>
                <a:tab pos="3086100" algn="l"/>
              </a:tabLst>
              <a:defRPr/>
            </a:pPr>
            <a:endParaRPr lang="en-US" sz="1800" dirty="0">
              <a:latin typeface="Calibri" pitchFamily="34" charset="0"/>
            </a:endParaRPr>
          </a:p>
        </p:txBody>
      </p:sp>
      <p:sp>
        <p:nvSpPr>
          <p:cNvPr id="13" name="TextBox 6"/>
          <p:cNvSpPr txBox="1">
            <a:spLocks noChangeArrowheads="1"/>
          </p:cNvSpPr>
          <p:nvPr/>
        </p:nvSpPr>
        <p:spPr bwMode="auto">
          <a:xfrm>
            <a:off x="304800" y="1371600"/>
            <a:ext cx="1905000" cy="400110"/>
          </a:xfrm>
          <a:prstGeom prst="rect">
            <a:avLst/>
          </a:prstGeom>
          <a:noFill/>
          <a:ln w="9525">
            <a:noFill/>
            <a:miter lim="800000"/>
            <a:headEnd/>
            <a:tailEnd/>
          </a:ln>
        </p:spPr>
        <p:txBody>
          <a:bodyPr>
            <a:spAutoFit/>
          </a:bodyPr>
          <a:lstStyle/>
          <a:p>
            <a:r>
              <a:rPr lang="en-US" sz="2000" b="1" dirty="0">
                <a:latin typeface="Calibri" pitchFamily="34" charset="0"/>
              </a:rPr>
              <a:t>What is it:</a:t>
            </a:r>
          </a:p>
        </p:txBody>
      </p:sp>
      <p:sp>
        <p:nvSpPr>
          <p:cNvPr id="15" name="TextBox 13"/>
          <p:cNvSpPr txBox="1">
            <a:spLocks noChangeArrowheads="1"/>
          </p:cNvSpPr>
          <p:nvPr/>
        </p:nvSpPr>
        <p:spPr bwMode="auto">
          <a:xfrm>
            <a:off x="304800" y="4343400"/>
            <a:ext cx="1905000" cy="400110"/>
          </a:xfrm>
          <a:prstGeom prst="rect">
            <a:avLst/>
          </a:prstGeom>
          <a:noFill/>
          <a:ln w="9525">
            <a:noFill/>
            <a:miter lim="800000"/>
            <a:headEnd/>
            <a:tailEnd/>
          </a:ln>
        </p:spPr>
        <p:txBody>
          <a:bodyPr>
            <a:spAutoFit/>
          </a:bodyPr>
          <a:lstStyle/>
          <a:p>
            <a:r>
              <a:rPr lang="en-US" sz="2000" b="1" dirty="0">
                <a:latin typeface="Calibri" pitchFamily="34" charset="0"/>
              </a:rPr>
              <a:t>Advantage:</a:t>
            </a:r>
          </a:p>
        </p:txBody>
      </p:sp>
      <p:sp>
        <p:nvSpPr>
          <p:cNvPr id="16" name="Rectangle 19"/>
          <p:cNvSpPr>
            <a:spLocks noChangeArrowheads="1"/>
          </p:cNvSpPr>
          <p:nvPr/>
        </p:nvSpPr>
        <p:spPr bwMode="auto">
          <a:xfrm>
            <a:off x="381000" y="4876800"/>
            <a:ext cx="8763000" cy="1371600"/>
          </a:xfrm>
          <a:prstGeom prst="rect">
            <a:avLst/>
          </a:prstGeom>
          <a:noFill/>
          <a:ln w="9525">
            <a:noFill/>
            <a:miter lim="800000"/>
            <a:headEnd/>
            <a:tailEnd/>
          </a:ln>
        </p:spPr>
        <p:txBody>
          <a:bodyPr lIns="91429" tIns="45714" rIns="91429" bIns="45714"/>
          <a:lstStyle/>
          <a:p>
            <a:pPr marL="231775" indent="-231775">
              <a:buFont typeface="Arial" pitchFamily="34" charset="0"/>
              <a:buChar char="•"/>
              <a:defRPr/>
            </a:pPr>
            <a:r>
              <a:rPr lang="en-US" sz="1800" dirty="0">
                <a:latin typeface="Calibri" pitchFamily="34" charset="0"/>
              </a:rPr>
              <a:t>Enables contractors and distributors to stock just one device regardless of neutral or non-neutral code requirements.</a:t>
            </a:r>
          </a:p>
          <a:p>
            <a:pPr marL="231775" indent="-231775" fontAlgn="auto">
              <a:lnSpc>
                <a:spcPct val="90000"/>
              </a:lnSpc>
              <a:spcBef>
                <a:spcPts val="0"/>
              </a:spcBef>
              <a:spcAft>
                <a:spcPts val="0"/>
              </a:spcAft>
              <a:tabLst>
                <a:tab pos="2741613" algn="l"/>
                <a:tab pos="3086100" algn="l"/>
              </a:tabLst>
              <a:defRPr/>
            </a:pPr>
            <a:endParaRPr lang="en-US" sz="1800" dirty="0">
              <a:latin typeface="Calibri" pitchFamily="34" charset="0"/>
            </a:endParaRPr>
          </a:p>
          <a:p>
            <a:pPr marL="231775" indent="-231775"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225425" lvl="1" indent="-231775" fontAlgn="auto">
              <a:lnSpc>
                <a:spcPct val="150000"/>
              </a:lnSpc>
              <a:spcBef>
                <a:spcPts val="0"/>
              </a:spcBef>
              <a:spcAft>
                <a:spcPts val="0"/>
              </a:spcAft>
              <a:tabLst>
                <a:tab pos="2741613" algn="l"/>
                <a:tab pos="3086100" algn="l"/>
              </a:tabLst>
              <a:defRPr/>
            </a:pPr>
            <a:endParaRPr lang="en-US" sz="1800" dirty="0">
              <a:latin typeface="Calibri" pitchFamily="34" charset="0"/>
            </a:endParaRPr>
          </a:p>
        </p:txBody>
      </p:sp>
      <p:sp>
        <p:nvSpPr>
          <p:cNvPr id="18" name="Rectangle 2"/>
          <p:cNvSpPr txBox="1">
            <a:spLocks noChangeArrowheads="1"/>
          </p:cNvSpPr>
          <p:nvPr/>
        </p:nvSpPr>
        <p:spPr bwMode="auto">
          <a:xfrm>
            <a:off x="304800" y="152400"/>
            <a:ext cx="8686800" cy="609600"/>
          </a:xfrm>
          <a:prstGeom prst="rect">
            <a:avLst/>
          </a:prstGeom>
          <a:noFill/>
          <a:ln w="9525">
            <a:noFill/>
            <a:miter lim="800000"/>
            <a:headEnd/>
            <a:tailEnd/>
          </a:ln>
          <a:effectLst/>
        </p:spPr>
        <p:txBody>
          <a:bodyPr anchor="ctr"/>
          <a:lstStyle/>
          <a:p>
            <a:r>
              <a:rPr lang="en-US" sz="2800" b="1" dirty="0" smtClean="0">
                <a:solidFill>
                  <a:schemeClr val="bg1"/>
                </a:solidFill>
                <a:effectLst>
                  <a:outerShdw blurRad="38100" dist="38100" dir="2700000" algn="tl">
                    <a:srgbClr val="C0C0C0"/>
                  </a:outerShdw>
                </a:effectLst>
                <a:latin typeface="Calibri" pitchFamily="34" charset="0"/>
              </a:rPr>
              <a:t>Answer…</a:t>
            </a:r>
            <a:r>
              <a:rPr lang="en-US" sz="2000" b="1" dirty="0" smtClean="0">
                <a:latin typeface="Calibri" pitchFamily="34" charset="0"/>
              </a:rPr>
              <a:t>Patent Pending </a:t>
            </a:r>
            <a:r>
              <a:rPr lang="en-US" sz="2800" b="1" dirty="0" smtClean="0">
                <a:latin typeface="Calibri" pitchFamily="34" charset="0"/>
              </a:rPr>
              <a:t> </a:t>
            </a:r>
            <a:r>
              <a:rPr lang="en-US" sz="2000" b="1" dirty="0" smtClean="0">
                <a:latin typeface="Calibri" pitchFamily="34" charset="0"/>
              </a:rPr>
              <a:t>Convertible Neutral / No Neutral Wiring</a:t>
            </a:r>
            <a:endParaRPr lang="en-US" sz="2800" b="1" dirty="0">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304800" y="152400"/>
            <a:ext cx="8686800" cy="609600"/>
          </a:xfrm>
          <a:prstGeom prst="rect">
            <a:avLst/>
          </a:prstGeom>
          <a:noFill/>
          <a:ln w="9525">
            <a:noFill/>
            <a:miter lim="800000"/>
            <a:headEnd/>
            <a:tailEnd/>
          </a:ln>
          <a:effectLst/>
        </p:spPr>
        <p:txBody>
          <a:bodyPr anchor="ctr"/>
          <a:lstStyle/>
          <a:p>
            <a:r>
              <a:rPr lang="en-US" sz="3600" b="1" dirty="0" smtClean="0">
                <a:solidFill>
                  <a:schemeClr val="bg1"/>
                </a:solidFill>
                <a:effectLst>
                  <a:outerShdw blurRad="38100" dist="38100" dir="2700000" algn="tl">
                    <a:srgbClr val="C0C0C0"/>
                  </a:outerShdw>
                </a:effectLst>
                <a:latin typeface="Calibri" pitchFamily="34" charset="0"/>
              </a:rPr>
              <a:t>Answer…</a:t>
            </a:r>
            <a:r>
              <a:rPr lang="en-US" sz="2000" b="1" dirty="0" smtClean="0">
                <a:latin typeface="Calibri" pitchFamily="34" charset="0"/>
              </a:rPr>
              <a:t>Patent Pending  Convertible Neutral / No Neutral Wiring</a:t>
            </a:r>
            <a:endParaRPr lang="en-US" sz="3600" b="1" dirty="0">
              <a:effectLst>
                <a:outerShdw blurRad="38100" dist="38100" dir="2700000" algn="tl">
                  <a:srgbClr val="C0C0C0"/>
                </a:outerShdw>
              </a:effectLst>
              <a:latin typeface="Calibri" pitchFamily="34" charset="0"/>
            </a:endParaRPr>
          </a:p>
        </p:txBody>
      </p:sp>
      <p:sp>
        <p:nvSpPr>
          <p:cNvPr id="7" name="Rectangle 18"/>
          <p:cNvSpPr>
            <a:spLocks noChangeArrowheads="1"/>
          </p:cNvSpPr>
          <p:nvPr/>
        </p:nvSpPr>
        <p:spPr bwMode="auto">
          <a:xfrm>
            <a:off x="228600" y="1447800"/>
            <a:ext cx="8915400" cy="655638"/>
          </a:xfrm>
          <a:prstGeom prst="rect">
            <a:avLst/>
          </a:prstGeom>
          <a:noFill/>
          <a:ln w="9525">
            <a:noFill/>
            <a:miter lim="800000"/>
            <a:headEnd/>
            <a:tailEnd/>
          </a:ln>
        </p:spPr>
        <p:txBody>
          <a:bodyPr lIns="91429" tIns="45714" rIns="91429" bIns="45714" anchor="ctr"/>
          <a:lstStyle/>
          <a:p>
            <a:pPr eaLnBrk="0" hangingPunct="0"/>
            <a:r>
              <a:rPr lang="en-US" sz="1800" b="1" dirty="0">
                <a:solidFill>
                  <a:schemeClr val="bg1"/>
                </a:solidFill>
                <a:latin typeface="Calibri" pitchFamily="34" charset="0"/>
              </a:rPr>
              <a:t>Patent Pending  </a:t>
            </a:r>
            <a:r>
              <a:rPr lang="en-US" sz="1800" b="1" dirty="0" smtClean="0">
                <a:solidFill>
                  <a:schemeClr val="bg1"/>
                </a:solidFill>
                <a:latin typeface="Calibri" pitchFamily="34" charset="0"/>
              </a:rPr>
              <a:t>WSX NGX</a:t>
            </a:r>
            <a:endParaRPr lang="en-US" sz="1800" b="1" dirty="0">
              <a:solidFill>
                <a:schemeClr val="bg1"/>
              </a:solidFill>
              <a:latin typeface="Calibri" pitchFamily="34" charset="0"/>
            </a:endParaRPr>
          </a:p>
        </p:txBody>
      </p:sp>
      <p:sp>
        <p:nvSpPr>
          <p:cNvPr id="8" name="TextBox 6"/>
          <p:cNvSpPr txBox="1">
            <a:spLocks noChangeArrowheads="1"/>
          </p:cNvSpPr>
          <p:nvPr/>
        </p:nvSpPr>
        <p:spPr bwMode="auto">
          <a:xfrm>
            <a:off x="304800" y="1487269"/>
            <a:ext cx="8686800" cy="646331"/>
          </a:xfrm>
          <a:prstGeom prst="rect">
            <a:avLst/>
          </a:prstGeom>
          <a:noFill/>
          <a:ln w="9525">
            <a:noFill/>
            <a:miter lim="800000"/>
            <a:headEnd/>
            <a:tailEnd/>
          </a:ln>
        </p:spPr>
        <p:txBody>
          <a:bodyPr>
            <a:spAutoFit/>
          </a:bodyPr>
          <a:lstStyle/>
          <a:p>
            <a:r>
              <a:rPr lang="en-US" sz="1800" b="1" dirty="0">
                <a:latin typeface="Calibri" pitchFamily="34" charset="0"/>
              </a:rPr>
              <a:t>Conversion from </a:t>
            </a:r>
            <a:r>
              <a:rPr lang="en-US" sz="1800" b="1" dirty="0" smtClean="0">
                <a:latin typeface="Calibri" pitchFamily="34" charset="0"/>
              </a:rPr>
              <a:t>No Neutral to </a:t>
            </a:r>
            <a:r>
              <a:rPr lang="en-US" sz="1800" b="1" dirty="0">
                <a:latin typeface="Calibri" pitchFamily="34" charset="0"/>
              </a:rPr>
              <a:t>Neutral Configuration… </a:t>
            </a:r>
          </a:p>
          <a:p>
            <a:r>
              <a:rPr lang="en-US" sz="1800" b="1" dirty="0" smtClean="0">
                <a:latin typeface="Calibri" pitchFamily="34" charset="0"/>
              </a:rPr>
              <a:t>…..change </a:t>
            </a:r>
            <a:r>
              <a:rPr lang="en-US" sz="1800" b="1" dirty="0">
                <a:latin typeface="Calibri" pitchFamily="34" charset="0"/>
              </a:rPr>
              <a:t>within seconds!</a:t>
            </a:r>
          </a:p>
        </p:txBody>
      </p:sp>
      <p:sp>
        <p:nvSpPr>
          <p:cNvPr id="9" name="Rectangle 8"/>
          <p:cNvSpPr/>
          <p:nvPr/>
        </p:nvSpPr>
        <p:spPr>
          <a:xfrm>
            <a:off x="533400" y="1847671"/>
            <a:ext cx="7696200" cy="1200329"/>
          </a:xfrm>
          <a:prstGeom prst="rect">
            <a:avLst/>
          </a:prstGeom>
        </p:spPr>
        <p:txBody>
          <a:bodyPr wrap="square">
            <a:spAutoFit/>
          </a:bodyPr>
          <a:lstStyle/>
          <a:p>
            <a:pPr>
              <a:defRPr/>
            </a:pPr>
            <a:endParaRPr lang="en-US" sz="1800" dirty="0">
              <a:latin typeface="Calibri" pitchFamily="34" charset="0"/>
            </a:endParaRPr>
          </a:p>
          <a:p>
            <a:pPr marL="914400" indent="-914400">
              <a:defRPr/>
            </a:pPr>
            <a:r>
              <a:rPr lang="en-US" sz="1800" b="1" dirty="0">
                <a:latin typeface="Calibri" pitchFamily="34" charset="0"/>
              </a:rPr>
              <a:t>STEP 1: </a:t>
            </a:r>
            <a:r>
              <a:rPr lang="en-US" sz="1800" b="1" dirty="0" smtClean="0">
                <a:latin typeface="Calibri" pitchFamily="34" charset="0"/>
              </a:rPr>
              <a:t>Remove the yellow label</a:t>
            </a:r>
            <a:endParaRPr lang="en-US" sz="1800" b="1" dirty="0">
              <a:latin typeface="Calibri" pitchFamily="34" charset="0"/>
            </a:endParaRPr>
          </a:p>
          <a:p>
            <a:pPr marL="914400" indent="-914400">
              <a:defRPr/>
            </a:pPr>
            <a:r>
              <a:rPr lang="en-US" sz="1800" b="1" dirty="0">
                <a:latin typeface="Calibri" pitchFamily="34" charset="0"/>
              </a:rPr>
              <a:t>STEP 2: </a:t>
            </a:r>
            <a:r>
              <a:rPr lang="en-US" sz="1800" b="1" dirty="0" smtClean="0">
                <a:latin typeface="Calibri" pitchFamily="34" charset="0"/>
              </a:rPr>
              <a:t>Loosen the screws and remove the metal link</a:t>
            </a:r>
          </a:p>
          <a:p>
            <a:pPr marL="914400" indent="-914400">
              <a:defRPr/>
            </a:pPr>
            <a:r>
              <a:rPr lang="en-US" sz="1800" b="1" dirty="0" smtClean="0">
                <a:latin typeface="Calibri" pitchFamily="34" charset="0"/>
              </a:rPr>
              <a:t>STEP 3: Connect the Ground to the green screw &amp; neutral to the Silver Screw</a:t>
            </a:r>
            <a:endParaRPr lang="en-US" sz="1800" b="1" dirty="0">
              <a:latin typeface="Calibri" pitchFamily="34" charset="0"/>
            </a:endParaRPr>
          </a:p>
        </p:txBody>
      </p:sp>
      <p:pic>
        <p:nvPicPr>
          <p:cNvPr id="1028" name="Picture 4"/>
          <p:cNvPicPr>
            <a:picLocks noChangeAspect="1" noChangeArrowheads="1"/>
          </p:cNvPicPr>
          <p:nvPr/>
        </p:nvPicPr>
        <p:blipFill>
          <a:blip r:embed="rId3" cstate="print"/>
          <a:srcRect/>
          <a:stretch>
            <a:fillRect/>
          </a:stretch>
        </p:blipFill>
        <p:spPr bwMode="auto">
          <a:xfrm>
            <a:off x="76200" y="3200400"/>
            <a:ext cx="8991600" cy="25389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304800" y="152400"/>
            <a:ext cx="8686800" cy="609600"/>
          </a:xfrm>
          <a:prstGeom prst="rect">
            <a:avLst/>
          </a:prstGeom>
          <a:noFill/>
          <a:ln w="9525">
            <a:noFill/>
            <a:miter lim="800000"/>
            <a:headEnd/>
            <a:tailEnd/>
          </a:ln>
          <a:effectLst/>
        </p:spPr>
        <p:txBody>
          <a:bodyPr anchor="ctr"/>
          <a:lstStyle/>
          <a:p>
            <a:r>
              <a:rPr lang="en-US" sz="3600" b="1" dirty="0" smtClean="0">
                <a:solidFill>
                  <a:schemeClr val="bg1"/>
                </a:solidFill>
                <a:effectLst>
                  <a:outerShdw blurRad="38100" dist="38100" dir="2700000" algn="tl">
                    <a:srgbClr val="C0C0C0"/>
                  </a:outerShdw>
                </a:effectLst>
                <a:latin typeface="Calibri" pitchFamily="34" charset="0"/>
              </a:rPr>
              <a:t>Answer…</a:t>
            </a:r>
            <a:r>
              <a:rPr lang="en-US" sz="2000" b="1" dirty="0" smtClean="0">
                <a:latin typeface="Calibri" pitchFamily="34" charset="0"/>
              </a:rPr>
              <a:t>Patent Pending </a:t>
            </a:r>
            <a:r>
              <a:rPr lang="en-US" sz="2800" b="1" dirty="0" smtClean="0">
                <a:latin typeface="Calibri" pitchFamily="34" charset="0"/>
              </a:rPr>
              <a:t> </a:t>
            </a:r>
            <a:r>
              <a:rPr lang="en-US" sz="2000" b="1" dirty="0" smtClean="0">
                <a:latin typeface="Calibri" pitchFamily="34" charset="0"/>
              </a:rPr>
              <a:t>Convertible Neutral / No Neutral Wiring</a:t>
            </a:r>
            <a:endParaRPr lang="en-US" sz="3600" b="1" dirty="0">
              <a:effectLst>
                <a:outerShdw blurRad="38100" dist="38100" dir="2700000" algn="tl">
                  <a:srgbClr val="C0C0C0"/>
                </a:outerShdw>
              </a:effectLst>
              <a:latin typeface="Calibri" pitchFamily="34" charset="0"/>
            </a:endParaRPr>
          </a:p>
        </p:txBody>
      </p:sp>
      <p:sp>
        <p:nvSpPr>
          <p:cNvPr id="7" name="Rectangle 18"/>
          <p:cNvSpPr>
            <a:spLocks noChangeArrowheads="1"/>
          </p:cNvSpPr>
          <p:nvPr/>
        </p:nvSpPr>
        <p:spPr bwMode="auto">
          <a:xfrm>
            <a:off x="228600" y="1447800"/>
            <a:ext cx="8915400" cy="655638"/>
          </a:xfrm>
          <a:prstGeom prst="rect">
            <a:avLst/>
          </a:prstGeom>
          <a:noFill/>
          <a:ln w="9525">
            <a:noFill/>
            <a:miter lim="800000"/>
            <a:headEnd/>
            <a:tailEnd/>
          </a:ln>
        </p:spPr>
        <p:txBody>
          <a:bodyPr lIns="91429" tIns="45714" rIns="91429" bIns="45714" anchor="ctr"/>
          <a:lstStyle/>
          <a:p>
            <a:pPr eaLnBrk="0" hangingPunct="0"/>
            <a:r>
              <a:rPr lang="en-US" sz="1800" b="1" dirty="0">
                <a:solidFill>
                  <a:schemeClr val="bg1"/>
                </a:solidFill>
                <a:latin typeface="Calibri" pitchFamily="34" charset="0"/>
              </a:rPr>
              <a:t>Patent Pending  </a:t>
            </a:r>
            <a:r>
              <a:rPr lang="en-US" sz="1800" b="1" dirty="0" smtClean="0">
                <a:solidFill>
                  <a:schemeClr val="bg1"/>
                </a:solidFill>
                <a:latin typeface="Calibri" pitchFamily="34" charset="0"/>
              </a:rPr>
              <a:t>WSX NGX</a:t>
            </a:r>
            <a:endParaRPr lang="en-US" sz="1800" b="1" dirty="0">
              <a:solidFill>
                <a:schemeClr val="bg1"/>
              </a:solidFill>
              <a:latin typeface="Calibri" pitchFamily="34" charset="0"/>
            </a:endParaRPr>
          </a:p>
        </p:txBody>
      </p:sp>
      <p:sp>
        <p:nvSpPr>
          <p:cNvPr id="32" name="Rectangle 19"/>
          <p:cNvSpPr>
            <a:spLocks noChangeArrowheads="1"/>
          </p:cNvSpPr>
          <p:nvPr/>
        </p:nvSpPr>
        <p:spPr bwMode="auto">
          <a:xfrm>
            <a:off x="609600" y="4191000"/>
            <a:ext cx="8534400" cy="2438400"/>
          </a:xfrm>
          <a:prstGeom prst="rect">
            <a:avLst/>
          </a:prstGeom>
          <a:noFill/>
          <a:ln w="9525">
            <a:noFill/>
            <a:miter lim="800000"/>
            <a:headEnd/>
            <a:tailEnd/>
          </a:ln>
        </p:spPr>
        <p:txBody>
          <a:bodyPr lIns="91429" tIns="45714" rIns="91429" bIns="45714"/>
          <a:lstStyle/>
          <a:p>
            <a:pPr marL="457200" indent="-457200" fontAlgn="auto">
              <a:lnSpc>
                <a:spcPct val="90000"/>
              </a:lnSpc>
              <a:spcBef>
                <a:spcPts val="0"/>
              </a:spcBef>
              <a:spcAft>
                <a:spcPts val="0"/>
              </a:spcAft>
              <a:tabLst>
                <a:tab pos="2741613" algn="l"/>
                <a:tab pos="3086100" algn="l"/>
              </a:tabLst>
              <a:defRPr/>
            </a:pPr>
            <a:endParaRPr lang="en-US" sz="1800" dirty="0">
              <a:latin typeface="Calibri" pitchFamily="34" charset="0"/>
            </a:endParaRPr>
          </a:p>
          <a:p>
            <a:pPr marL="457200" indent="-457200" fontAlgn="auto">
              <a:lnSpc>
                <a:spcPct val="90000"/>
              </a:lnSpc>
              <a:spcBef>
                <a:spcPts val="0"/>
              </a:spcBef>
              <a:spcAft>
                <a:spcPts val="0"/>
              </a:spcAft>
              <a:tabLst>
                <a:tab pos="2741613" algn="l"/>
                <a:tab pos="3086100" algn="l"/>
              </a:tabLst>
              <a:defRPr/>
            </a:pPr>
            <a:endParaRPr lang="en-US" sz="1800" dirty="0">
              <a:latin typeface="Calibri" pitchFamily="34" charset="0"/>
            </a:endParaRPr>
          </a:p>
          <a:p>
            <a:pPr marL="800100" lvl="1" indent="-342900"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800100" lvl="1" indent="-342900"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800100" lvl="1" indent="-342900" fontAlgn="auto">
              <a:lnSpc>
                <a:spcPct val="90000"/>
              </a:lnSpc>
              <a:spcBef>
                <a:spcPts val="0"/>
              </a:spcBef>
              <a:spcAft>
                <a:spcPts val="0"/>
              </a:spcAft>
              <a:buFont typeface="Arial" pitchFamily="34" charset="0"/>
              <a:buChar char="•"/>
              <a:tabLst>
                <a:tab pos="2741613" algn="l"/>
                <a:tab pos="3086100" algn="l"/>
              </a:tabLst>
              <a:defRPr/>
            </a:pPr>
            <a:endParaRPr lang="en-US" sz="1800" dirty="0">
              <a:latin typeface="Calibri" pitchFamily="34" charset="0"/>
            </a:endParaRPr>
          </a:p>
          <a:p>
            <a:pPr marL="342900" indent="-342900" eaLnBrk="0" fontAlgn="auto" hangingPunct="0">
              <a:lnSpc>
                <a:spcPct val="80000"/>
              </a:lnSpc>
              <a:spcBef>
                <a:spcPct val="20000"/>
              </a:spcBef>
              <a:spcAft>
                <a:spcPts val="0"/>
              </a:spcAft>
              <a:buClr>
                <a:srgbClr val="003399"/>
              </a:buClr>
              <a:tabLst>
                <a:tab pos="2741613" algn="l"/>
                <a:tab pos="3086100" algn="l"/>
              </a:tabLst>
              <a:defRPr/>
            </a:pPr>
            <a:endParaRPr lang="en-US" sz="1800" dirty="0">
              <a:latin typeface="Calibri" pitchFamily="34" charset="0"/>
            </a:endParaRPr>
          </a:p>
        </p:txBody>
      </p:sp>
      <p:sp>
        <p:nvSpPr>
          <p:cNvPr id="18" name="Rectangle 19"/>
          <p:cNvSpPr>
            <a:spLocks noChangeArrowheads="1"/>
          </p:cNvSpPr>
          <p:nvPr/>
        </p:nvSpPr>
        <p:spPr bwMode="auto">
          <a:xfrm>
            <a:off x="381000" y="1752600"/>
            <a:ext cx="8534400" cy="4419600"/>
          </a:xfrm>
          <a:prstGeom prst="rect">
            <a:avLst/>
          </a:prstGeom>
          <a:noFill/>
          <a:ln w="9525">
            <a:noFill/>
            <a:miter lim="800000"/>
            <a:headEnd/>
            <a:tailEnd/>
          </a:ln>
        </p:spPr>
        <p:txBody>
          <a:bodyPr lIns="91429" tIns="45714" rIns="91429" bIns="45714"/>
          <a:lstStyle/>
          <a:p>
            <a:pPr marL="231775" indent="-231775" fontAlgn="auto">
              <a:lnSpc>
                <a:spcPct val="90000"/>
              </a:lnSpc>
              <a:spcBef>
                <a:spcPts val="0"/>
              </a:spcBef>
              <a:spcAft>
                <a:spcPts val="0"/>
              </a:spcAft>
              <a:buFont typeface="Arial" pitchFamily="34" charset="0"/>
              <a:buChar char="•"/>
              <a:tabLst>
                <a:tab pos="685800" algn="l"/>
                <a:tab pos="2741613" algn="l"/>
                <a:tab pos="3086100" algn="l"/>
              </a:tabLst>
              <a:defRPr/>
            </a:pPr>
            <a:r>
              <a:rPr lang="en-US" sz="1800" dirty="0">
                <a:latin typeface="Calibri" pitchFamily="34" charset="0"/>
              </a:rPr>
              <a:t>Distributor</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Stock one unit</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No need to ask the question</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No risk of returned material</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Reasonably price adder</a:t>
            </a:r>
          </a:p>
          <a:p>
            <a:pPr marL="688975" lvl="1" indent="-231775" fontAlgn="auto">
              <a:lnSpc>
                <a:spcPct val="90000"/>
              </a:lnSpc>
              <a:spcBef>
                <a:spcPts val="0"/>
              </a:spcBef>
              <a:spcAft>
                <a:spcPts val="0"/>
              </a:spcAft>
              <a:tabLst>
                <a:tab pos="685800" algn="l"/>
                <a:tab pos="2741613" algn="l"/>
                <a:tab pos="3086100" algn="l"/>
              </a:tabLst>
              <a:defRPr/>
            </a:pPr>
            <a:endParaRPr lang="en-US" sz="1800" dirty="0">
              <a:latin typeface="Calibri" pitchFamily="34" charset="0"/>
            </a:endParaRPr>
          </a:p>
          <a:p>
            <a:pPr marL="231775" indent="-231775" fontAlgn="auto">
              <a:lnSpc>
                <a:spcPct val="90000"/>
              </a:lnSpc>
              <a:spcBef>
                <a:spcPts val="0"/>
              </a:spcBef>
              <a:spcAft>
                <a:spcPts val="0"/>
              </a:spcAft>
              <a:buFont typeface="Arial" pitchFamily="34" charset="0"/>
              <a:buChar char="•"/>
              <a:tabLst>
                <a:tab pos="685800" algn="l"/>
                <a:tab pos="2741613" algn="l"/>
                <a:tab pos="3086100" algn="l"/>
              </a:tabLst>
              <a:defRPr/>
            </a:pPr>
            <a:r>
              <a:rPr lang="en-US" sz="1800" dirty="0">
                <a:latin typeface="Calibri" pitchFamily="34" charset="0"/>
              </a:rPr>
              <a:t>Engineer</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Spec standardization across jurisdictions</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Never a question based on inspector interpretation (today or in future)</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Still able to have 3 name spec with competitors’ neutral only units</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Control circuit connects to </a:t>
            </a:r>
            <a:r>
              <a:rPr lang="en-US" sz="1800" dirty="0" smtClean="0">
                <a:latin typeface="Calibri" pitchFamily="34" charset="0"/>
              </a:rPr>
              <a:t>neutral with </a:t>
            </a:r>
            <a:r>
              <a:rPr lang="en-US" sz="1800" b="1" dirty="0" smtClean="0">
                <a:latin typeface="Calibri" pitchFamily="34" charset="0"/>
              </a:rPr>
              <a:t>no </a:t>
            </a:r>
            <a:r>
              <a:rPr lang="en-US" sz="1800" b="1" dirty="0">
                <a:latin typeface="Calibri" pitchFamily="34" charset="0"/>
              </a:rPr>
              <a:t>leakage to ground</a:t>
            </a:r>
          </a:p>
          <a:p>
            <a:pPr marL="688975" lvl="1" indent="-231775" fontAlgn="auto">
              <a:lnSpc>
                <a:spcPct val="90000"/>
              </a:lnSpc>
              <a:spcBef>
                <a:spcPts val="0"/>
              </a:spcBef>
              <a:spcAft>
                <a:spcPts val="0"/>
              </a:spcAft>
              <a:buFontTx/>
              <a:buChar char="-"/>
              <a:tabLst>
                <a:tab pos="685800" algn="l"/>
                <a:tab pos="2741613" algn="l"/>
                <a:tab pos="3086100" algn="l"/>
              </a:tabLst>
              <a:defRPr/>
            </a:pPr>
            <a:endParaRPr lang="en-US" sz="1800" dirty="0">
              <a:latin typeface="Calibri" pitchFamily="34" charset="0"/>
            </a:endParaRPr>
          </a:p>
          <a:p>
            <a:pPr marL="231775" indent="-231775" fontAlgn="auto">
              <a:lnSpc>
                <a:spcPct val="90000"/>
              </a:lnSpc>
              <a:spcBef>
                <a:spcPts val="0"/>
              </a:spcBef>
              <a:spcAft>
                <a:spcPts val="0"/>
              </a:spcAft>
              <a:buFont typeface="Arial" pitchFamily="34" charset="0"/>
              <a:buChar char="•"/>
              <a:tabLst>
                <a:tab pos="685800" algn="l"/>
                <a:tab pos="2741613" algn="l"/>
                <a:tab pos="3086100" algn="l"/>
              </a:tabLst>
              <a:defRPr/>
            </a:pPr>
            <a:r>
              <a:rPr lang="en-US" sz="1800" dirty="0">
                <a:latin typeface="Calibri" pitchFamily="34" charset="0"/>
              </a:rPr>
              <a:t>Contractor</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One unit for all installations</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Never a question based on inspector interpretation (today or in future)</a:t>
            </a:r>
          </a:p>
          <a:p>
            <a:pPr marL="688975" lvl="1" indent="-231775" fontAlgn="auto">
              <a:lnSpc>
                <a:spcPct val="90000"/>
              </a:lnSpc>
              <a:spcBef>
                <a:spcPts val="0"/>
              </a:spcBef>
              <a:spcAft>
                <a:spcPts val="0"/>
              </a:spcAft>
              <a:buFontTx/>
              <a:buChar char="-"/>
              <a:tabLst>
                <a:tab pos="685800" algn="l"/>
                <a:tab pos="2741613" algn="l"/>
                <a:tab pos="3086100" algn="l"/>
              </a:tabLst>
              <a:defRPr/>
            </a:pPr>
            <a:r>
              <a:rPr lang="en-US" sz="1800" dirty="0">
                <a:latin typeface="Calibri" pitchFamily="34" charset="0"/>
              </a:rPr>
              <a:t>No hassle of returning material or change-outs</a:t>
            </a:r>
          </a:p>
          <a:p>
            <a:pPr marL="688975" lvl="1" indent="-231775" fontAlgn="auto">
              <a:lnSpc>
                <a:spcPct val="90000"/>
              </a:lnSpc>
              <a:spcBef>
                <a:spcPts val="0"/>
              </a:spcBef>
              <a:spcAft>
                <a:spcPts val="0"/>
              </a:spcAft>
              <a:buFontTx/>
              <a:buChar char="-"/>
              <a:tabLst>
                <a:tab pos="685800" algn="l"/>
                <a:tab pos="2741613" algn="l"/>
                <a:tab pos="3086100" algn="l"/>
              </a:tabLst>
              <a:defRPr/>
            </a:pPr>
            <a:endParaRPr lang="en-US" sz="1800" dirty="0">
              <a:latin typeface="Calibri" pitchFamily="34" charset="0"/>
            </a:endParaRPr>
          </a:p>
        </p:txBody>
      </p:sp>
      <p:sp>
        <p:nvSpPr>
          <p:cNvPr id="19" name="TextBox 6"/>
          <p:cNvSpPr txBox="1">
            <a:spLocks noChangeArrowheads="1"/>
          </p:cNvSpPr>
          <p:nvPr/>
        </p:nvSpPr>
        <p:spPr bwMode="auto">
          <a:xfrm>
            <a:off x="228600" y="1295400"/>
            <a:ext cx="5638800" cy="400110"/>
          </a:xfrm>
          <a:prstGeom prst="rect">
            <a:avLst/>
          </a:prstGeom>
          <a:noFill/>
          <a:ln w="9525">
            <a:noFill/>
            <a:miter lim="800000"/>
            <a:headEnd/>
            <a:tailEnd/>
          </a:ln>
        </p:spPr>
        <p:txBody>
          <a:bodyPr>
            <a:spAutoFit/>
          </a:bodyPr>
          <a:lstStyle/>
          <a:p>
            <a:r>
              <a:rPr lang="en-US" sz="2000" b="1" dirty="0">
                <a:latin typeface="Calibri" pitchFamily="34" charset="0"/>
              </a:rPr>
              <a:t>Market Advantages: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143000" y="1600200"/>
            <a:ext cx="5486400" cy="3505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effectLst>
                  <a:outerShdw blurRad="38100" dist="38100" dir="2700000" algn="tl">
                    <a:srgbClr val="C0C0C0"/>
                  </a:outerShdw>
                </a:effectLst>
                <a:latin typeface="Calibri" pitchFamily="34" charset="0"/>
              </a:rPr>
              <a:t>Question:</a:t>
            </a: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How do these sensors work without a neutral connection…</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…and why should I care?</a:t>
            </a:r>
            <a:br>
              <a:rPr lang="en-US" sz="2800" dirty="0" smtClean="0">
                <a:solidFill>
                  <a:schemeClr val="tx1"/>
                </a:solidFill>
                <a:effectLst>
                  <a:outerShdw blurRad="38100" dist="38100" dir="2700000" algn="tl">
                    <a:srgbClr val="C0C0C0"/>
                  </a:outerShdw>
                </a:effectLst>
                <a:latin typeface="Calibri" pitchFamily="34" charset="0"/>
              </a:rPr>
            </a:b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0866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Text Box 8"/>
          <p:cNvSpPr txBox="1">
            <a:spLocks noChangeArrowheads="1"/>
          </p:cNvSpPr>
          <p:nvPr/>
        </p:nvSpPr>
        <p:spPr bwMode="auto">
          <a:xfrm>
            <a:off x="533400" y="1301889"/>
            <a:ext cx="6400800" cy="5632311"/>
          </a:xfrm>
          <a:prstGeom prst="rect">
            <a:avLst/>
          </a:prstGeom>
          <a:noFill/>
          <a:ln w="9525">
            <a:noFill/>
            <a:miter lim="800000"/>
            <a:headEnd/>
            <a:tailEnd/>
          </a:ln>
        </p:spPr>
        <p:txBody>
          <a:bodyPr>
            <a:spAutoFit/>
          </a:bodyPr>
          <a:lstStyle/>
          <a:p>
            <a:pPr marL="166688" indent="-166688"/>
            <a:endParaRPr lang="en-US" sz="1800" u="sng" dirty="0">
              <a:latin typeface="Calibri" pitchFamily="34" charset="0"/>
              <a:cs typeface="Arial" charset="0"/>
            </a:endParaRPr>
          </a:p>
          <a:p>
            <a:pPr marL="166688" indent="-166688"/>
            <a:r>
              <a:rPr lang="en-US" sz="1800" b="1" u="sng" dirty="0">
                <a:latin typeface="Calibri" pitchFamily="34" charset="0"/>
                <a:cs typeface="Arial" charset="0"/>
              </a:rPr>
              <a:t>Option 1:</a:t>
            </a:r>
            <a:r>
              <a:rPr lang="en-US" sz="1800" dirty="0">
                <a:latin typeface="Calibri" pitchFamily="34" charset="0"/>
                <a:cs typeface="Arial" charset="0"/>
              </a:rPr>
              <a:t> Leaking Power over Ground Connection</a:t>
            </a:r>
          </a:p>
          <a:p>
            <a:pPr marL="166688" indent="-166688"/>
            <a:endParaRPr lang="en-US" sz="11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NEC and UL allow very low current to be pulled over ground </a:t>
            </a:r>
            <a:r>
              <a:rPr lang="en-US" sz="1800" dirty="0" smtClean="0">
                <a:latin typeface="Calibri" pitchFamily="34" charset="0"/>
                <a:cs typeface="Arial" charset="0"/>
              </a:rPr>
              <a:t>connection  (GFI’s trip ~4-6 </a:t>
            </a:r>
            <a:r>
              <a:rPr lang="en-US" sz="1800" dirty="0" err="1" smtClean="0">
                <a:latin typeface="Calibri" pitchFamily="34" charset="0"/>
                <a:cs typeface="Arial" charset="0"/>
              </a:rPr>
              <a:t>mA</a:t>
            </a:r>
            <a:r>
              <a:rPr lang="en-US" sz="1800" dirty="0" smtClean="0">
                <a:latin typeface="Calibri" pitchFamily="34" charset="0"/>
                <a:cs typeface="Arial" charset="0"/>
              </a:rPr>
              <a:t>)</a:t>
            </a: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Sensor Switch products are engineered to draw </a:t>
            </a:r>
            <a:endParaRPr lang="en-US" sz="1800" dirty="0" smtClean="0">
              <a:latin typeface="Calibri" pitchFamily="34" charset="0"/>
              <a:cs typeface="Arial" charset="0"/>
            </a:endParaRPr>
          </a:p>
          <a:p>
            <a:pPr marL="623888" lvl="1" indent="-166688"/>
            <a:r>
              <a:rPr lang="en-US" sz="1800" dirty="0" smtClean="0">
                <a:latin typeface="Calibri" pitchFamily="34" charset="0"/>
                <a:cs typeface="Arial" charset="0"/>
              </a:rPr>
              <a:t>ultra-low current (&lt; 0.5 </a:t>
            </a:r>
            <a:r>
              <a:rPr lang="en-US" sz="1800" dirty="0" err="1" smtClean="0">
                <a:latin typeface="Calibri" pitchFamily="34" charset="0"/>
                <a:cs typeface="Arial" charset="0"/>
              </a:rPr>
              <a:t>mA</a:t>
            </a:r>
            <a:r>
              <a:rPr lang="en-US" sz="1800" dirty="0" smtClean="0">
                <a:latin typeface="Symbol" pitchFamily="18" charset="2"/>
                <a:cs typeface="Arial" charset="0"/>
              </a:rPr>
              <a:t>)</a:t>
            </a: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Since Microphonics is a completely passive technology it also requires very low current to </a:t>
            </a:r>
            <a:r>
              <a:rPr lang="en-US" sz="1800" dirty="0" smtClean="0">
                <a:latin typeface="Calibri" pitchFamily="34" charset="0"/>
                <a:cs typeface="Arial" charset="0"/>
              </a:rPr>
              <a:t>function</a:t>
            </a:r>
            <a:endParaRPr lang="en-US" sz="1800" dirty="0">
              <a:latin typeface="Symbol" pitchFamily="18" charset="2"/>
              <a:cs typeface="Arial" charset="0"/>
            </a:endParaRPr>
          </a:p>
          <a:p>
            <a:pPr marL="166688" indent="-166688">
              <a:buFont typeface="Arial" charset="0"/>
              <a:buChar char="•"/>
            </a:pPr>
            <a:r>
              <a:rPr lang="en-US" sz="1800" dirty="0">
                <a:latin typeface="Calibri" pitchFamily="34" charset="0"/>
                <a:cs typeface="Arial" charset="0"/>
              </a:rPr>
              <a:t>Sensors using Ultrasonic draw more current than allowed, thus requirement for neutral wire</a:t>
            </a:r>
          </a:p>
          <a:p>
            <a:pPr marL="166688" indent="-166688">
              <a:buFont typeface="Arial" charset="0"/>
              <a:buChar char="•"/>
            </a:pPr>
            <a:r>
              <a:rPr lang="en-US" sz="1800" dirty="0">
                <a:latin typeface="Calibri" pitchFamily="34" charset="0"/>
                <a:cs typeface="Arial" charset="0"/>
              </a:rPr>
              <a:t>Important in retrofit applications as existing switch legs often are only two wires (hot and load) with no neutral</a:t>
            </a:r>
          </a:p>
          <a:p>
            <a:pPr marL="166688" indent="-166688"/>
            <a:endParaRPr lang="en-US" sz="1200" dirty="0">
              <a:latin typeface="Calibri" pitchFamily="34" charset="0"/>
              <a:cs typeface="Arial" charset="0"/>
            </a:endParaRPr>
          </a:p>
          <a:p>
            <a:pPr marL="166688" indent="-166688"/>
            <a:r>
              <a:rPr lang="en-US" sz="1800" b="1" u="sng" dirty="0">
                <a:latin typeface="Calibri" pitchFamily="34" charset="0"/>
                <a:cs typeface="Arial" charset="0"/>
              </a:rPr>
              <a:t>Option 2:</a:t>
            </a:r>
            <a:r>
              <a:rPr lang="en-US" sz="1800" dirty="0">
                <a:latin typeface="Calibri" pitchFamily="34" charset="0"/>
                <a:cs typeface="Arial" charset="0"/>
              </a:rPr>
              <a:t>  Leaking Power to Load</a:t>
            </a:r>
          </a:p>
          <a:p>
            <a:pPr marL="166688" indent="-166688">
              <a:buFont typeface="Arial" charset="0"/>
              <a:buChar char="•"/>
            </a:pPr>
            <a:r>
              <a:rPr lang="en-US" sz="1800" dirty="0">
                <a:latin typeface="Calibri" pitchFamily="34" charset="0"/>
                <a:cs typeface="Arial" charset="0"/>
              </a:rPr>
              <a:t>Requires a minimum load</a:t>
            </a:r>
          </a:p>
          <a:p>
            <a:pPr marL="166688" indent="-166688">
              <a:buFont typeface="Arial" charset="0"/>
              <a:buChar char="•"/>
            </a:pPr>
            <a:r>
              <a:rPr lang="en-US" sz="1800" dirty="0">
                <a:latin typeface="Calibri" pitchFamily="34" charset="0"/>
                <a:cs typeface="Arial" charset="0"/>
              </a:rPr>
              <a:t>Damages electronic fluorescents lamps (especially compacts) as current makes lamps attempt to start</a:t>
            </a:r>
          </a:p>
          <a:p>
            <a:pPr marL="166688" indent="-166688">
              <a:buFont typeface="Arial" charset="0"/>
              <a:buChar char="•"/>
            </a:pPr>
            <a:r>
              <a:rPr lang="en-US" sz="1800" dirty="0">
                <a:latin typeface="Calibri" pitchFamily="34" charset="0"/>
                <a:cs typeface="Arial" charset="0"/>
              </a:rPr>
              <a:t>Rarely seen in commercial occupancy sensors, still seen in timer switches</a:t>
            </a:r>
            <a:endParaRPr lang="en-US" sz="1800" b="1" u="sng" dirty="0">
              <a:latin typeface="Calibri" pitchFamily="34" charset="0"/>
              <a:cs typeface="Arial" charset="0"/>
            </a:endParaRPr>
          </a:p>
        </p:txBody>
      </p:sp>
      <p:sp>
        <p:nvSpPr>
          <p:cNvPr id="14"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a:solidFill>
                  <a:schemeClr val="bg1"/>
                </a:solidFill>
                <a:effectLst>
                  <a:outerShdw blurRad="38100" dist="38100" dir="2700000" algn="tl">
                    <a:srgbClr val="C0C0C0"/>
                  </a:outerShdw>
                </a:effectLst>
                <a:latin typeface="Calibri" pitchFamily="34" charset="0"/>
              </a:rPr>
              <a:t>Answer…</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0866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66800" y="2514600"/>
            <a:ext cx="5562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3600" b="1" dirty="0" smtClean="0">
                <a:solidFill>
                  <a:srgbClr val="2D2DB9"/>
                </a:solidFill>
                <a:effectLst>
                  <a:outerShdw blurRad="38100" dist="38100" dir="2700000" algn="tl">
                    <a:srgbClr val="C0C0C0"/>
                  </a:outerShdw>
                </a:effectLst>
                <a:latin typeface="Calibri" pitchFamily="34" charset="0"/>
              </a:rPr>
              <a:t>Sequence of Operation</a:t>
            </a:r>
            <a:br>
              <a:rPr lang="en-US" sz="3600" b="1" dirty="0" smtClean="0">
                <a:solidFill>
                  <a:srgbClr val="2D2DB9"/>
                </a:solidFill>
                <a:effectLst>
                  <a:outerShdw blurRad="38100" dist="38100" dir="2700000" algn="tl">
                    <a:srgbClr val="C0C0C0"/>
                  </a:outerShdw>
                </a:effectLst>
                <a:latin typeface="Calibri" pitchFamily="34" charset="0"/>
              </a:rPr>
            </a:br>
            <a:r>
              <a:rPr lang="en-US" sz="3600" b="1" dirty="0">
                <a:solidFill>
                  <a:srgbClr val="2D2DB9"/>
                </a:solidFill>
                <a:effectLst>
                  <a:outerShdw blurRad="38100" dist="38100" dir="2700000" algn="tl">
                    <a:srgbClr val="C0C0C0"/>
                  </a:outerShdw>
                </a:effectLst>
                <a:latin typeface="Calibri" pitchFamily="34" charset="0"/>
              </a:rPr>
              <a:t/>
            </a:r>
            <a:br>
              <a:rPr lang="en-US" sz="3600" b="1" dirty="0">
                <a:solidFill>
                  <a:srgbClr val="2D2DB9"/>
                </a:solidFill>
                <a:effectLst>
                  <a:outerShdw blurRad="38100" dist="38100" dir="2700000" algn="tl">
                    <a:srgbClr val="C0C0C0"/>
                  </a:outerShdw>
                </a:effectLst>
                <a:latin typeface="Calibri" pitchFamily="34" charset="0"/>
              </a:rPr>
            </a:b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1676400"/>
            <a:ext cx="1673157" cy="3276600"/>
          </a:xfrm>
          <a:prstGeom prst="rect">
            <a:avLst/>
          </a:prstGeom>
          <a:noFill/>
        </p:spPr>
      </p:pic>
      <p:sp>
        <p:nvSpPr>
          <p:cNvPr id="4" name="TextBox 3"/>
          <p:cNvSpPr txBox="1"/>
          <p:nvPr/>
        </p:nvSpPr>
        <p:spPr>
          <a:xfrm>
            <a:off x="1158678" y="2819400"/>
            <a:ext cx="5089721" cy="1938992"/>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3200" dirty="0" smtClean="0">
                <a:solidFill>
                  <a:srgbClr val="FF0000"/>
                </a:solidFill>
                <a:latin typeface="Calibri" pitchFamily="34" charset="0"/>
              </a:rPr>
              <a:t>Auto On / Auto Off</a:t>
            </a:r>
          </a:p>
          <a:p>
            <a:pPr marL="285750" indent="-285750" fontAlgn="auto">
              <a:spcBef>
                <a:spcPts val="0"/>
              </a:spcBef>
              <a:spcAft>
                <a:spcPts val="0"/>
              </a:spcAft>
              <a:buFont typeface="Arial" pitchFamily="34" charset="0"/>
              <a:buChar char="•"/>
            </a:pPr>
            <a:r>
              <a:rPr lang="en-US" sz="3200" dirty="0" smtClean="0">
                <a:solidFill>
                  <a:srgbClr val="000000"/>
                </a:solidFill>
                <a:latin typeface="Calibri" pitchFamily="34" charset="0"/>
              </a:rPr>
              <a:t>Auto On / Manual Off</a:t>
            </a:r>
          </a:p>
          <a:p>
            <a:pPr marL="285750" indent="-285750" fontAlgn="auto">
              <a:spcBef>
                <a:spcPts val="0"/>
              </a:spcBef>
              <a:spcAft>
                <a:spcPts val="0"/>
              </a:spcAft>
              <a:buFont typeface="Arial" pitchFamily="34" charset="0"/>
              <a:buChar char="•"/>
            </a:pPr>
            <a:r>
              <a:rPr lang="en-US" sz="3200" dirty="0" smtClean="0">
                <a:solidFill>
                  <a:srgbClr val="000000"/>
                </a:solidFill>
                <a:latin typeface="Calibri" pitchFamily="34" charset="0"/>
              </a:rPr>
              <a:t>Manual On / Auto Off</a:t>
            </a:r>
          </a:p>
          <a:p>
            <a:pPr marL="285750" indent="-285750" fontAlgn="auto">
              <a:spcBef>
                <a:spcPts val="0"/>
              </a:spcBef>
              <a:spcAft>
                <a:spcPts val="0"/>
              </a:spcAft>
              <a:buFont typeface="Arial" pitchFamily="34" charset="0"/>
              <a:buChar char="•"/>
            </a:pPr>
            <a:endParaRPr lang="en-US" dirty="0">
              <a:solidFill>
                <a:srgbClr val="0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58370" name="Text Box 13"/>
          <p:cNvSpPr txBox="1">
            <a:spLocks noChangeArrowheads="1"/>
          </p:cNvSpPr>
          <p:nvPr/>
        </p:nvSpPr>
        <p:spPr bwMode="auto">
          <a:xfrm>
            <a:off x="7010400" y="990600"/>
            <a:ext cx="1981200" cy="1508105"/>
          </a:xfrm>
          <a:prstGeom prst="rect">
            <a:avLst/>
          </a:prstGeom>
          <a:noFill/>
          <a:ln w="9525">
            <a:noFill/>
            <a:miter lim="800000"/>
            <a:headEnd/>
            <a:tailEnd/>
          </a:ln>
        </p:spPr>
        <p:txBody>
          <a:bodyPr>
            <a:spAutoFit/>
          </a:bodyPr>
          <a:lstStyle/>
          <a:p>
            <a:pPr marL="166688" indent="-166688"/>
            <a:r>
              <a:rPr lang="en-US" sz="1800" b="1" u="sng" dirty="0">
                <a:latin typeface="Calibri" pitchFamily="34" charset="0"/>
              </a:rPr>
              <a:t>Sequence of Operation</a:t>
            </a:r>
          </a:p>
          <a:p>
            <a:pPr marL="166688" indent="-166688"/>
            <a:endParaRPr lang="en-US" sz="1400" b="1" u="sng" dirty="0">
              <a:latin typeface="Calibri" pitchFamily="34" charset="0"/>
            </a:endParaRPr>
          </a:p>
          <a:p>
            <a:pPr marL="166688" indent="-166688">
              <a:buFont typeface="Arial" charset="0"/>
              <a:buChar char="•"/>
            </a:pPr>
            <a:r>
              <a:rPr lang="en-US" sz="1400" dirty="0" smtClean="0">
                <a:latin typeface="Calibri" pitchFamily="34" charset="0"/>
              </a:rPr>
              <a:t>Lights are held off awaiting initial occupancy</a:t>
            </a:r>
            <a:endParaRPr lang="en-US" sz="1400" dirty="0">
              <a:latin typeface="Calibri" pitchFamily="34" charset="0"/>
            </a:endParaRPr>
          </a:p>
        </p:txBody>
      </p:sp>
      <p:sp>
        <p:nvSpPr>
          <p:cNvPr id="5" name="Rectangle 2"/>
          <p:cNvSpPr>
            <a:spLocks noGrp="1" noChangeArrowheads="1"/>
          </p:cNvSpPr>
          <p:nvPr>
            <p:ph type="title"/>
          </p:nvPr>
        </p:nvSpPr>
        <p:spPr bwMode="auto">
          <a:xfrm>
            <a:off x="4572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en-US" sz="2800" b="1" dirty="0" smtClean="0">
                <a:effectLst>
                  <a:outerShdw blurRad="38100" dist="38100" dir="2700000" algn="tl">
                    <a:srgbClr val="C0C0C0"/>
                  </a:outerShdw>
                </a:effectLst>
                <a:latin typeface="Calibri" pitchFamily="34" charset="0"/>
              </a:rPr>
              <a:t>Sequence of Operation for the WSX: </a:t>
            </a:r>
            <a:br>
              <a:rPr lang="en-US" sz="2800" b="1" dirty="0" smtClean="0">
                <a:effectLst>
                  <a:outerShdw blurRad="38100" dist="38100" dir="2700000" algn="tl">
                    <a:srgbClr val="C0C0C0"/>
                  </a:outerShdw>
                </a:effectLst>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Auto Off</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5"/>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5" name="Text Box 13"/>
          <p:cNvSpPr txBox="1">
            <a:spLocks noChangeArrowheads="1"/>
          </p:cNvSpPr>
          <p:nvPr/>
        </p:nvSpPr>
        <p:spPr bwMode="auto">
          <a:xfrm>
            <a:off x="7010400" y="990600"/>
            <a:ext cx="1981200" cy="2154436"/>
          </a:xfrm>
          <a:prstGeom prst="rect">
            <a:avLst/>
          </a:prstGeom>
          <a:noFill/>
          <a:ln w="9525">
            <a:noFill/>
            <a:miter lim="800000"/>
            <a:headEnd/>
            <a:tailEnd/>
          </a:ln>
        </p:spPr>
        <p:txBody>
          <a:bodyPr>
            <a:spAutoFit/>
          </a:bodyPr>
          <a:lstStyle/>
          <a:p>
            <a:pPr marL="166688" indent="-166688"/>
            <a:r>
              <a:rPr lang="en-US" sz="1800" b="1" u="sng" dirty="0">
                <a:latin typeface="Calibri" pitchFamily="34" charset="0"/>
              </a:rPr>
              <a:t>Sequence of Operation</a:t>
            </a:r>
          </a:p>
          <a:p>
            <a:pPr marL="166688" indent="-166688"/>
            <a:endParaRPr lang="en-US" sz="1400" b="1" u="sng" dirty="0">
              <a:latin typeface="Calibri" pitchFamily="34" charset="0"/>
            </a:endParaRPr>
          </a:p>
          <a:p>
            <a:pPr marL="166688" indent="-166688">
              <a:buFont typeface="Arial" charset="0"/>
              <a:buChar char="•"/>
            </a:pPr>
            <a:r>
              <a:rPr lang="en-US" sz="1400" dirty="0" smtClean="0">
                <a:latin typeface="Calibri" pitchFamily="34" charset="0"/>
              </a:rPr>
              <a:t>Lights are held off awaiting initial occupancy</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Occupant enters space, light turn on</a:t>
            </a:r>
            <a:endParaRPr lang="en-US" sz="1400" dirty="0">
              <a:latin typeface="Calibri" pitchFamily="34" charset="0"/>
            </a:endParaRPr>
          </a:p>
        </p:txBody>
      </p:sp>
      <p:sp>
        <p:nvSpPr>
          <p:cNvPr id="7" name="Rectangle 2"/>
          <p:cNvSpPr>
            <a:spLocks noGrp="1" noChangeArrowheads="1"/>
          </p:cNvSpPr>
          <p:nvPr>
            <p:ph type="title"/>
          </p:nvPr>
        </p:nvSpPr>
        <p:spPr bwMode="auto">
          <a:xfrm>
            <a:off x="4572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en-US" sz="2800" b="1" dirty="0" smtClean="0">
                <a:effectLst>
                  <a:outerShdw blurRad="38100" dist="38100" dir="2700000" algn="tl">
                    <a:srgbClr val="C0C0C0"/>
                  </a:outerShdw>
                </a:effectLst>
                <a:latin typeface="Calibri" pitchFamily="34" charset="0"/>
              </a:rPr>
              <a:t>Sequence of Operation for the WSX: </a:t>
            </a:r>
            <a:br>
              <a:rPr lang="en-US" sz="2800" b="1" dirty="0" smtClean="0">
                <a:effectLst>
                  <a:outerShdw blurRad="38100" dist="38100" dir="2700000" algn="tl">
                    <a:srgbClr val="C0C0C0"/>
                  </a:outerShdw>
                </a:effectLst>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Auto Off</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Text Box 8"/>
          <p:cNvSpPr txBox="1">
            <a:spLocks noChangeArrowheads="1"/>
          </p:cNvSpPr>
          <p:nvPr/>
        </p:nvSpPr>
        <p:spPr bwMode="auto">
          <a:xfrm>
            <a:off x="304800" y="1506538"/>
            <a:ext cx="6096000" cy="4301177"/>
          </a:xfrm>
          <a:prstGeom prst="rect">
            <a:avLst/>
          </a:prstGeom>
          <a:noFill/>
          <a:ln w="9525">
            <a:noFill/>
            <a:miter lim="800000"/>
            <a:headEnd/>
            <a:tailEnd/>
          </a:ln>
        </p:spPr>
        <p:txBody>
          <a:bodyPr>
            <a:spAutoFit/>
          </a:bodyPr>
          <a:lstStyle/>
          <a:p>
            <a:pPr marL="111125" indent="-111125"/>
            <a:r>
              <a:rPr lang="en-US" sz="1800" b="1" u="sng" dirty="0">
                <a:latin typeface="Calibri" pitchFamily="34" charset="0"/>
                <a:cs typeface="Arial" charset="0"/>
              </a:rPr>
              <a:t>Application</a:t>
            </a:r>
          </a:p>
          <a:p>
            <a:pPr marL="111125" indent="-111125"/>
            <a:endParaRPr lang="en-US" sz="1050" b="1" u="sng" dirty="0">
              <a:latin typeface="Calibri" pitchFamily="34" charset="0"/>
              <a:cs typeface="Arial" charset="0"/>
            </a:endParaRPr>
          </a:p>
          <a:p>
            <a:pPr marL="111125" indent="-111125">
              <a:buFont typeface="Arial" charset="0"/>
              <a:buChar char="•"/>
            </a:pPr>
            <a:r>
              <a:rPr lang="en-US" sz="1800" dirty="0">
                <a:latin typeface="Calibri" pitchFamily="34" charset="0"/>
                <a:cs typeface="Arial" charset="0"/>
              </a:rPr>
              <a:t>Easiest method of adding occupancy detection</a:t>
            </a:r>
          </a:p>
          <a:p>
            <a:pPr marL="111125" indent="-111125">
              <a:buFont typeface="Arial" charset="0"/>
              <a:buChar char="•"/>
            </a:pPr>
            <a:r>
              <a:rPr lang="en-US" sz="1800" dirty="0">
                <a:latin typeface="Calibri" pitchFamily="34" charset="0"/>
                <a:cs typeface="Arial" charset="0"/>
              </a:rPr>
              <a:t>Replaces existing toggle switch without additional wiring</a:t>
            </a:r>
          </a:p>
          <a:p>
            <a:pPr marL="111125" indent="-111125">
              <a:buFont typeface="Arial" charset="0"/>
              <a:buChar char="•"/>
            </a:pPr>
            <a:r>
              <a:rPr lang="en-US" sz="1800" dirty="0">
                <a:latin typeface="Calibri" pitchFamily="34" charset="0"/>
                <a:cs typeface="Arial" charset="0"/>
              </a:rPr>
              <a:t>30 to 50% Savings</a:t>
            </a:r>
          </a:p>
          <a:p>
            <a:pPr marL="111125" indent="-111125">
              <a:buFont typeface="Arial" charset="0"/>
              <a:buChar char="•"/>
            </a:pPr>
            <a:r>
              <a:rPr lang="en-US" sz="1800" dirty="0">
                <a:latin typeface="Calibri" pitchFamily="34" charset="0"/>
                <a:cs typeface="Arial" charset="0"/>
              </a:rPr>
              <a:t>Lowest cost approach for individual room control</a:t>
            </a:r>
          </a:p>
          <a:p>
            <a:pPr marL="111125" indent="-111125">
              <a:buFont typeface="Arial" charset="0"/>
              <a:buChar char="•"/>
            </a:pPr>
            <a:endParaRPr lang="en-US" sz="1800" dirty="0">
              <a:latin typeface="Calibri" pitchFamily="34" charset="0"/>
              <a:cs typeface="Arial" charset="0"/>
            </a:endParaRPr>
          </a:p>
          <a:p>
            <a:pPr marL="111125" indent="-111125"/>
            <a:r>
              <a:rPr lang="en-US" sz="1800" b="1" u="sng" dirty="0">
                <a:latin typeface="Calibri" pitchFamily="34" charset="0"/>
                <a:cs typeface="Arial" charset="0"/>
              </a:rPr>
              <a:t>Examples</a:t>
            </a:r>
            <a:endParaRPr lang="en-US" sz="1800" b="1" dirty="0">
              <a:latin typeface="Calibri" pitchFamily="34" charset="0"/>
            </a:endParaRPr>
          </a:p>
          <a:p>
            <a:pPr marL="111125" indent="-111125"/>
            <a:endParaRPr lang="en-US" sz="1100" dirty="0">
              <a:latin typeface="Calibri" pitchFamily="34" charset="0"/>
              <a:cs typeface="Arial" charset="0"/>
            </a:endParaRPr>
          </a:p>
          <a:p>
            <a:pPr marL="111125" indent="-111125"/>
            <a:r>
              <a:rPr lang="en-US" sz="1800" b="1" dirty="0">
                <a:latin typeface="Calibri" pitchFamily="34" charset="0"/>
                <a:cs typeface="Arial" charset="0"/>
              </a:rPr>
              <a:t>PIR :</a:t>
            </a:r>
          </a:p>
          <a:p>
            <a:pPr marL="111125" indent="-111125">
              <a:buFont typeface="Arial" charset="0"/>
              <a:buChar char="•"/>
            </a:pPr>
            <a:r>
              <a:rPr lang="en-US" sz="1800" dirty="0">
                <a:latin typeface="Calibri" pitchFamily="34" charset="0"/>
                <a:cs typeface="Arial" charset="0"/>
              </a:rPr>
              <a:t>Private Offices</a:t>
            </a:r>
          </a:p>
          <a:p>
            <a:pPr marL="111125" indent="-111125">
              <a:buFont typeface="Arial" charset="0"/>
              <a:buChar char="•"/>
            </a:pPr>
            <a:r>
              <a:rPr lang="en-US" sz="1800" dirty="0">
                <a:latin typeface="Calibri" pitchFamily="34" charset="0"/>
                <a:cs typeface="Arial" charset="0"/>
              </a:rPr>
              <a:t>Copy Rooms</a:t>
            </a:r>
          </a:p>
          <a:p>
            <a:pPr marL="111125" indent="-111125">
              <a:buFont typeface="Arial" charset="0"/>
              <a:buChar char="•"/>
            </a:pPr>
            <a:r>
              <a:rPr lang="en-US" sz="1800" dirty="0">
                <a:latin typeface="Calibri" pitchFamily="34" charset="0"/>
                <a:cs typeface="Arial" charset="0"/>
              </a:rPr>
              <a:t>Closets</a:t>
            </a:r>
          </a:p>
          <a:p>
            <a:pPr marL="111125" indent="-111125">
              <a:buFont typeface="Arial" charset="0"/>
              <a:buChar char="•"/>
            </a:pPr>
            <a:r>
              <a:rPr lang="en-US" sz="1800" dirty="0">
                <a:latin typeface="Calibri" pitchFamily="34" charset="0"/>
                <a:cs typeface="Arial" charset="0"/>
              </a:rPr>
              <a:t>Private Restrooms</a:t>
            </a:r>
          </a:p>
          <a:p>
            <a:pPr marL="111125" indent="-111125">
              <a:buFont typeface="Arial" charset="0"/>
              <a:buChar char="•"/>
            </a:pPr>
            <a:r>
              <a:rPr lang="en-US" sz="1800" dirty="0">
                <a:latin typeface="Calibri" pitchFamily="34" charset="0"/>
                <a:cs typeface="Arial" charset="0"/>
              </a:rPr>
              <a:t>Hallway w/ 3-way Switching</a:t>
            </a:r>
          </a:p>
          <a:p>
            <a:pPr marL="111125" indent="-111125">
              <a:buFont typeface="Arial" charset="0"/>
              <a:buChar char="•"/>
            </a:pPr>
            <a:r>
              <a:rPr lang="en-US" sz="1800" dirty="0">
                <a:latin typeface="Calibri" pitchFamily="34" charset="0"/>
                <a:cs typeface="Arial" charset="0"/>
              </a:rPr>
              <a:t>Other small enclosed spaces</a:t>
            </a:r>
            <a:endParaRPr lang="en-US" sz="1800" i="1" dirty="0">
              <a:latin typeface="Calibri" pitchFamily="34" charset="0"/>
            </a:endParaRPr>
          </a:p>
        </p:txBody>
      </p:sp>
      <p:sp>
        <p:nvSpPr>
          <p:cNvPr id="11" name="Rectangle 10"/>
          <p:cNvSpPr/>
          <p:nvPr/>
        </p:nvSpPr>
        <p:spPr>
          <a:xfrm>
            <a:off x="3810000" y="3733800"/>
            <a:ext cx="3657600" cy="2289175"/>
          </a:xfrm>
          <a:prstGeom prst="rect">
            <a:avLst/>
          </a:prstGeom>
        </p:spPr>
        <p:txBody>
          <a:bodyPr>
            <a:spAutoFit/>
          </a:bodyPr>
          <a:lstStyle/>
          <a:p>
            <a:pPr marL="111125" indent="-111125"/>
            <a:r>
              <a:rPr lang="en-US" sz="1800" dirty="0">
                <a:latin typeface="Calibri" pitchFamily="34" charset="0"/>
                <a:cs typeface="Arial" charset="0"/>
              </a:rPr>
              <a:t> </a:t>
            </a:r>
            <a:r>
              <a:rPr lang="en-US" sz="1800" b="1" dirty="0">
                <a:latin typeface="Calibri" pitchFamily="34" charset="0"/>
                <a:cs typeface="Arial" charset="0"/>
              </a:rPr>
              <a:t>Dual Tech:</a:t>
            </a:r>
          </a:p>
          <a:p>
            <a:pPr marL="111125" indent="-111125">
              <a:buFont typeface="Arial" charset="0"/>
              <a:buChar char="•"/>
            </a:pPr>
            <a:r>
              <a:rPr lang="en-US" sz="1800" dirty="0">
                <a:latin typeface="Calibri" pitchFamily="34" charset="0"/>
                <a:cs typeface="Arial" charset="0"/>
              </a:rPr>
              <a:t>Private Offices w/ Obstructions</a:t>
            </a:r>
          </a:p>
          <a:p>
            <a:pPr marL="111125" indent="-111125">
              <a:buFont typeface="Arial" charset="0"/>
              <a:buChar char="•"/>
            </a:pPr>
            <a:r>
              <a:rPr lang="en-US" sz="1800" dirty="0">
                <a:latin typeface="Calibri" pitchFamily="34" charset="0"/>
                <a:cs typeface="Arial" charset="0"/>
              </a:rPr>
              <a:t>Restrooms w/ Stalls</a:t>
            </a:r>
          </a:p>
          <a:p>
            <a:pPr marL="111125" indent="-111125">
              <a:buFont typeface="Arial" charset="0"/>
              <a:buChar char="•"/>
            </a:pPr>
            <a:endParaRPr lang="en-US" sz="1800" dirty="0">
              <a:latin typeface="Calibri" pitchFamily="34" charset="0"/>
              <a:cs typeface="Arial" charset="0"/>
            </a:endParaRPr>
          </a:p>
          <a:p>
            <a:pPr marL="111125" indent="-111125"/>
            <a:r>
              <a:rPr lang="en-US" sz="1800" b="1" dirty="0">
                <a:latin typeface="Calibri" pitchFamily="34" charset="0"/>
                <a:cs typeface="Arial" charset="0"/>
              </a:rPr>
              <a:t>2-Pole:</a:t>
            </a:r>
          </a:p>
          <a:p>
            <a:pPr marL="111125" indent="-111125">
              <a:buFont typeface="Arial" charset="0"/>
              <a:buChar char="•"/>
            </a:pPr>
            <a:r>
              <a:rPr lang="en-US" sz="1800" dirty="0">
                <a:latin typeface="Calibri" pitchFamily="34" charset="0"/>
                <a:cs typeface="Arial" charset="0"/>
              </a:rPr>
              <a:t>Restrooms w/ Light &amp; Fan</a:t>
            </a:r>
          </a:p>
          <a:p>
            <a:pPr marL="111125" indent="-111125">
              <a:buFont typeface="Arial" charset="0"/>
              <a:buChar char="•"/>
            </a:pPr>
            <a:r>
              <a:rPr lang="en-US" sz="1800" dirty="0">
                <a:latin typeface="Calibri" pitchFamily="34" charset="0"/>
                <a:cs typeface="Arial" charset="0"/>
              </a:rPr>
              <a:t>Offices wired for Bi-Level (Inboard/Outboard) Lighting</a:t>
            </a:r>
          </a:p>
        </p:txBody>
      </p:sp>
      <p:sp>
        <p:nvSpPr>
          <p:cNvPr id="6"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smtClean="0">
                <a:solidFill>
                  <a:schemeClr val="bg1"/>
                </a:solidFill>
                <a:effectLst>
                  <a:outerShdw blurRad="38100" dist="38100" dir="2700000" algn="tl">
                    <a:srgbClr val="C0C0C0"/>
                  </a:outerShdw>
                </a:effectLst>
                <a:latin typeface="Calibri" pitchFamily="34" charset="0"/>
              </a:rPr>
              <a:t>Wall </a:t>
            </a:r>
            <a:r>
              <a:rPr lang="en-US" sz="2800" b="1" dirty="0">
                <a:solidFill>
                  <a:schemeClr val="bg1"/>
                </a:solidFill>
                <a:effectLst>
                  <a:outerShdw blurRad="38100" dist="38100" dir="2700000" algn="tl">
                    <a:srgbClr val="C0C0C0"/>
                  </a:outerShdw>
                </a:effectLst>
                <a:latin typeface="Calibri" pitchFamily="34" charset="0"/>
              </a:rPr>
              <a:t>Switch </a:t>
            </a:r>
            <a:r>
              <a:rPr lang="en-US" sz="2800" b="1" dirty="0" smtClean="0">
                <a:solidFill>
                  <a:schemeClr val="bg1"/>
                </a:solidFill>
                <a:effectLst>
                  <a:outerShdw blurRad="38100" dist="38100" dir="2700000" algn="tl">
                    <a:srgbClr val="C0C0C0"/>
                  </a:outerShdw>
                </a:effectLst>
                <a:latin typeface="Calibri" pitchFamily="34" charset="0"/>
              </a:rPr>
              <a:t>Sensors</a:t>
            </a:r>
            <a:endParaRPr lang="en-US" sz="2800" b="1" dirty="0">
              <a:solidFill>
                <a:schemeClr val="bg1"/>
              </a:solidFill>
              <a:effectLst>
                <a:outerShdw blurRad="38100" dist="38100" dir="2700000" algn="tl">
                  <a:srgbClr val="C0C0C0"/>
                </a:outerShdw>
              </a:effectLst>
              <a:latin typeface="Calibri" pitchFamily="34" charset="0"/>
            </a:endParaRPr>
          </a:p>
        </p:txBody>
      </p:sp>
      <p:pic>
        <p:nvPicPr>
          <p:cNvPr id="7"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PO-1"/>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8" name="Rectangle 2"/>
          <p:cNvSpPr>
            <a:spLocks noGrp="1" noChangeArrowheads="1"/>
          </p:cNvSpPr>
          <p:nvPr>
            <p:ph type="title"/>
          </p:nvPr>
        </p:nvSpPr>
        <p:spPr bwMode="auto">
          <a:xfrm>
            <a:off x="4572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en-US" sz="2800" b="1" dirty="0" smtClean="0">
                <a:effectLst>
                  <a:outerShdw blurRad="38100" dist="38100" dir="2700000" algn="tl">
                    <a:srgbClr val="C0C0C0"/>
                  </a:outerShdw>
                </a:effectLst>
                <a:latin typeface="Calibri" pitchFamily="34" charset="0"/>
              </a:rPr>
              <a:t>Sequence of Operation for the WSX: </a:t>
            </a:r>
            <a:br>
              <a:rPr lang="en-US" sz="2800" b="1" dirty="0" smtClean="0">
                <a:effectLst>
                  <a:outerShdw blurRad="38100" dist="38100" dir="2700000" algn="tl">
                    <a:srgbClr val="C0C0C0"/>
                  </a:outerShdw>
                </a:effectLst>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Auto Off</a:t>
            </a:r>
            <a:endParaRPr lang="en-US" sz="2800" b="1" dirty="0">
              <a:solidFill>
                <a:schemeClr val="bg1"/>
              </a:solidFill>
              <a:effectLst>
                <a:outerShdw blurRad="38100" dist="38100" dir="2700000" algn="tl">
                  <a:srgbClr val="C0C0C0"/>
                </a:outerShdw>
              </a:effectLst>
              <a:latin typeface="Calibri" pitchFamily="34" charset="0"/>
            </a:endParaRPr>
          </a:p>
        </p:txBody>
      </p:sp>
      <p:sp>
        <p:nvSpPr>
          <p:cNvPr id="5" name="Text Box 13"/>
          <p:cNvSpPr txBox="1">
            <a:spLocks noChangeArrowheads="1"/>
          </p:cNvSpPr>
          <p:nvPr/>
        </p:nvSpPr>
        <p:spPr bwMode="auto">
          <a:xfrm>
            <a:off x="7010400" y="990600"/>
            <a:ext cx="1981200" cy="3016210"/>
          </a:xfrm>
          <a:prstGeom prst="rect">
            <a:avLst/>
          </a:prstGeom>
          <a:noFill/>
          <a:ln w="9525">
            <a:noFill/>
            <a:miter lim="800000"/>
            <a:headEnd/>
            <a:tailEnd/>
          </a:ln>
        </p:spPr>
        <p:txBody>
          <a:bodyPr>
            <a:spAutoFit/>
          </a:bodyPr>
          <a:lstStyle/>
          <a:p>
            <a:pPr marL="166688" indent="-166688"/>
            <a:r>
              <a:rPr lang="en-US" sz="1800" b="1" u="sng" dirty="0">
                <a:latin typeface="Calibri" pitchFamily="34" charset="0"/>
              </a:rPr>
              <a:t>Sequence of Operation</a:t>
            </a:r>
          </a:p>
          <a:p>
            <a:pPr marL="166688" indent="-166688"/>
            <a:endParaRPr lang="en-US" sz="1400" b="1" u="sng" dirty="0">
              <a:latin typeface="Calibri" pitchFamily="34" charset="0"/>
            </a:endParaRPr>
          </a:p>
          <a:p>
            <a:pPr marL="166688" indent="-166688">
              <a:buFont typeface="Arial" charset="0"/>
              <a:buChar char="•"/>
            </a:pPr>
            <a:r>
              <a:rPr lang="en-US" sz="1400" dirty="0" smtClean="0">
                <a:latin typeface="Calibri" pitchFamily="34" charset="0"/>
              </a:rPr>
              <a:t>Lights are held off awaiting initial occupancy</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Occupant enters space, light turn on</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Occupant leaves space and time delay expires</a:t>
            </a:r>
            <a:endParaRPr lang="en-US" sz="1400" dirty="0">
              <a:latin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5" name="Text Box 13"/>
          <p:cNvSpPr txBox="1">
            <a:spLocks noChangeArrowheads="1"/>
          </p:cNvSpPr>
          <p:nvPr/>
        </p:nvSpPr>
        <p:spPr bwMode="auto">
          <a:xfrm>
            <a:off x="7010400" y="990600"/>
            <a:ext cx="1981200" cy="4093428"/>
          </a:xfrm>
          <a:prstGeom prst="rect">
            <a:avLst/>
          </a:prstGeom>
          <a:noFill/>
          <a:ln w="9525">
            <a:noFill/>
            <a:miter lim="800000"/>
            <a:headEnd/>
            <a:tailEnd/>
          </a:ln>
        </p:spPr>
        <p:txBody>
          <a:bodyPr>
            <a:spAutoFit/>
          </a:bodyPr>
          <a:lstStyle/>
          <a:p>
            <a:pPr marL="166688" indent="-166688"/>
            <a:r>
              <a:rPr lang="en-US" sz="1800" b="1" u="sng" dirty="0">
                <a:latin typeface="Calibri" pitchFamily="34" charset="0"/>
              </a:rPr>
              <a:t>Sequence of Operation</a:t>
            </a:r>
          </a:p>
          <a:p>
            <a:pPr marL="166688" indent="-166688"/>
            <a:endParaRPr lang="en-US" sz="1400" b="1" u="sng" dirty="0">
              <a:latin typeface="Calibri" pitchFamily="34" charset="0"/>
            </a:endParaRPr>
          </a:p>
          <a:p>
            <a:pPr marL="166688" indent="-166688">
              <a:buFont typeface="Arial" charset="0"/>
              <a:buChar char="•"/>
            </a:pPr>
            <a:r>
              <a:rPr lang="en-US" sz="1400" dirty="0" smtClean="0">
                <a:latin typeface="Calibri" pitchFamily="34" charset="0"/>
              </a:rPr>
              <a:t>Lights are held off awaiting initial occupancy</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Occupant enters space, light turn on</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Occupant leaves space and time delay expires</a:t>
            </a:r>
          </a:p>
          <a:p>
            <a:pPr marL="166688" indent="-166688">
              <a:buFont typeface="Arial" charset="0"/>
              <a:buChar char="•"/>
            </a:pPr>
            <a:endParaRPr lang="en-US" sz="1400" dirty="0" smtClean="0">
              <a:latin typeface="Calibri" pitchFamily="34" charset="0"/>
            </a:endParaRPr>
          </a:p>
          <a:p>
            <a:pPr marL="166688" indent="-166688">
              <a:buFont typeface="Arial" charset="0"/>
              <a:buChar char="•"/>
            </a:pPr>
            <a:r>
              <a:rPr lang="en-US" sz="1400" dirty="0" smtClean="0">
                <a:latin typeface="Calibri" pitchFamily="34" charset="0"/>
              </a:rPr>
              <a:t>Lights turn off and sensor is immediately back in original auto-on state</a:t>
            </a:r>
          </a:p>
        </p:txBody>
      </p:sp>
      <p:sp>
        <p:nvSpPr>
          <p:cNvPr id="6" name="Rectangle 2"/>
          <p:cNvSpPr>
            <a:spLocks noGrp="1" noChangeArrowheads="1"/>
          </p:cNvSpPr>
          <p:nvPr>
            <p:ph type="title"/>
          </p:nvPr>
        </p:nvSpPr>
        <p:spPr bwMode="auto">
          <a:xfrm>
            <a:off x="4572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a:r>
              <a:rPr lang="en-US" sz="2800" b="1" dirty="0" smtClean="0">
                <a:effectLst>
                  <a:outerShdw blurRad="38100" dist="38100" dir="2700000" algn="tl">
                    <a:srgbClr val="C0C0C0"/>
                  </a:outerShdw>
                </a:effectLst>
                <a:latin typeface="Calibri" pitchFamily="34" charset="0"/>
              </a:rPr>
              <a:t>Sequence of Operation for the WSX: </a:t>
            </a:r>
            <a:br>
              <a:rPr lang="en-US" sz="2800" b="1" dirty="0" smtClean="0">
                <a:effectLst>
                  <a:outerShdw blurRad="38100" dist="38100" dir="2700000" algn="tl">
                    <a:srgbClr val="C0C0C0"/>
                  </a:outerShdw>
                </a:effectLst>
                <a:latin typeface="Calibri" pitchFamily="34" charset="0"/>
              </a:rPr>
            </a:br>
            <a:r>
              <a:rPr lang="en-US" sz="2400" b="1" dirty="0" smtClean="0">
                <a:solidFill>
                  <a:schemeClr val="bg1"/>
                </a:solidFill>
                <a:effectLst>
                  <a:outerShdw blurRad="38100" dist="38100" dir="2700000" algn="tl">
                    <a:srgbClr val="000000">
                      <a:alpha val="43137"/>
                    </a:srgbClr>
                  </a:outerShdw>
                </a:effectLst>
                <a:latin typeface="Calibri" pitchFamily="34" charset="0"/>
              </a:rPr>
              <a:t>Auto On / Auto Off</a:t>
            </a:r>
            <a:endParaRPr lang="en-US" sz="2800" b="1" dirty="0">
              <a:solidFill>
                <a:schemeClr val="bg1"/>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66800" y="2514600"/>
            <a:ext cx="5562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3600" b="1" dirty="0" smtClean="0">
                <a:solidFill>
                  <a:srgbClr val="2D2DB9"/>
                </a:solidFill>
                <a:effectLst>
                  <a:outerShdw blurRad="38100" dist="38100" dir="2700000" algn="tl">
                    <a:srgbClr val="C0C0C0"/>
                  </a:outerShdw>
                </a:effectLst>
                <a:latin typeface="Calibri" pitchFamily="34" charset="0"/>
              </a:rPr>
              <a:t>Sequence of Operation</a:t>
            </a:r>
            <a:br>
              <a:rPr lang="en-US" sz="3600" b="1" dirty="0" smtClean="0">
                <a:solidFill>
                  <a:srgbClr val="2D2DB9"/>
                </a:solidFill>
                <a:effectLst>
                  <a:outerShdw blurRad="38100" dist="38100" dir="2700000" algn="tl">
                    <a:srgbClr val="C0C0C0"/>
                  </a:outerShdw>
                </a:effectLst>
                <a:latin typeface="Calibri" pitchFamily="34" charset="0"/>
              </a:rPr>
            </a:br>
            <a:r>
              <a:rPr lang="en-US" sz="3600" b="1" dirty="0">
                <a:solidFill>
                  <a:srgbClr val="2D2DB9"/>
                </a:solidFill>
                <a:effectLst>
                  <a:outerShdw blurRad="38100" dist="38100" dir="2700000" algn="tl">
                    <a:srgbClr val="C0C0C0"/>
                  </a:outerShdw>
                </a:effectLst>
                <a:latin typeface="Calibri" pitchFamily="34" charset="0"/>
              </a:rPr>
              <a:t/>
            </a:r>
            <a:br>
              <a:rPr lang="en-US" sz="3600" b="1" dirty="0">
                <a:solidFill>
                  <a:srgbClr val="2D2DB9"/>
                </a:solidFill>
                <a:effectLst>
                  <a:outerShdw blurRad="38100" dist="38100" dir="2700000" algn="tl">
                    <a:srgbClr val="C0C0C0"/>
                  </a:outerShdw>
                </a:effectLst>
                <a:latin typeface="Calibri" pitchFamily="34" charset="0"/>
              </a:rPr>
            </a:b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1676400"/>
            <a:ext cx="1673157" cy="3276600"/>
          </a:xfrm>
          <a:prstGeom prst="rect">
            <a:avLst/>
          </a:prstGeom>
          <a:noFill/>
        </p:spPr>
      </p:pic>
      <p:sp>
        <p:nvSpPr>
          <p:cNvPr id="4" name="TextBox 3"/>
          <p:cNvSpPr txBox="1"/>
          <p:nvPr/>
        </p:nvSpPr>
        <p:spPr>
          <a:xfrm>
            <a:off x="1158678" y="2819400"/>
            <a:ext cx="5089721" cy="1938992"/>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3200" dirty="0" smtClean="0">
                <a:latin typeface="Calibri" pitchFamily="34" charset="0"/>
              </a:rPr>
              <a:t>Auto On / Auto Off</a:t>
            </a:r>
          </a:p>
          <a:p>
            <a:pPr marL="285750" indent="-285750" fontAlgn="auto">
              <a:spcBef>
                <a:spcPts val="0"/>
              </a:spcBef>
              <a:spcAft>
                <a:spcPts val="0"/>
              </a:spcAft>
              <a:buFont typeface="Arial" pitchFamily="34" charset="0"/>
              <a:buChar char="•"/>
            </a:pPr>
            <a:r>
              <a:rPr lang="en-US" sz="3200" dirty="0" smtClean="0">
                <a:solidFill>
                  <a:srgbClr val="FF0000"/>
                </a:solidFill>
                <a:latin typeface="Calibri" pitchFamily="34" charset="0"/>
              </a:rPr>
              <a:t>Auto On / Manual Off</a:t>
            </a:r>
          </a:p>
          <a:p>
            <a:pPr marL="285750" indent="-285750" fontAlgn="auto">
              <a:spcBef>
                <a:spcPts val="0"/>
              </a:spcBef>
              <a:spcAft>
                <a:spcPts val="0"/>
              </a:spcAft>
              <a:buFont typeface="Arial" pitchFamily="34" charset="0"/>
              <a:buChar char="•"/>
            </a:pPr>
            <a:r>
              <a:rPr lang="en-US" sz="3200" dirty="0" smtClean="0">
                <a:solidFill>
                  <a:srgbClr val="000000"/>
                </a:solidFill>
                <a:latin typeface="Calibri" pitchFamily="34" charset="0"/>
              </a:rPr>
              <a:t>Manual On / Auto Off</a:t>
            </a:r>
          </a:p>
          <a:p>
            <a:pPr marL="285750" indent="-285750" fontAlgn="auto">
              <a:spcBef>
                <a:spcPts val="0"/>
              </a:spcBef>
              <a:spcAft>
                <a:spcPts val="0"/>
              </a:spcAft>
              <a:buFont typeface="Arial" pitchFamily="34" charset="0"/>
              <a:buChar char="•"/>
            </a:pPr>
            <a:endParaRPr lang="en-US" dirty="0">
              <a:solidFill>
                <a:srgbClr val="000000"/>
              </a:solidFill>
              <a:latin typeface="Calibri" pitchFamily="34" charset="0"/>
            </a:endParaRPr>
          </a:p>
        </p:txBody>
      </p:sp>
    </p:spTree>
    <p:extLst>
      <p:ext uri="{BB962C8B-B14F-4D97-AF65-F5344CB8AC3E}">
        <p14:creationId xmlns:p14="http://schemas.microsoft.com/office/powerpoint/2010/main" xmlns="" val="135831326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PO-1"/>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8" name="Rectangle 2"/>
          <p:cNvSpPr>
            <a:spLocks noGrp="1" noChangeArrowheads="1"/>
          </p:cNvSpPr>
          <p:nvPr>
            <p:ph type="title" idx="4294967295"/>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a:r>
              <a:rPr lang="en-US" sz="2800" b="1" dirty="0" smtClean="0">
                <a:solidFill>
                  <a:srgbClr val="000000"/>
                </a:solidFill>
                <a:latin typeface="Calibri" pitchFamily="34" charset="0"/>
              </a:rPr>
              <a:t>Sequence of Operation for the WSX: </a:t>
            </a:r>
            <a:r>
              <a:rPr lang="en-US" sz="2800" dirty="0" smtClean="0">
                <a:solidFill>
                  <a:srgbClr val="000000"/>
                </a:solidFill>
                <a:latin typeface="Calibri" pitchFamily="34" charset="0"/>
              </a:rPr>
              <a:t/>
            </a:r>
            <a:br>
              <a:rPr lang="en-US" sz="2800" dirty="0" smtClean="0">
                <a:solidFill>
                  <a:srgbClr val="000000"/>
                </a:solidFill>
                <a:latin typeface="Calibri" pitchFamily="34" charset="0"/>
              </a:rPr>
            </a:br>
            <a:r>
              <a:rPr lang="en-US" sz="2400" b="1" dirty="0" smtClean="0">
                <a:solidFill>
                  <a:schemeClr val="bg1"/>
                </a:solidFill>
                <a:effectLst>
                  <a:outerShdw blurRad="38100" dist="38100" dir="2700000" algn="tl">
                    <a:srgbClr val="000000">
                      <a:alpha val="43137"/>
                    </a:srgbClr>
                  </a:outerShdw>
                </a:effectLst>
                <a:latin typeface="Calibri" pitchFamily="34" charset="0"/>
              </a:rPr>
              <a:t>Auto On / Manual Off</a:t>
            </a:r>
            <a:endParaRPr lang="en-US" sz="3200" b="1" dirty="0">
              <a:solidFill>
                <a:schemeClr val="bg1"/>
              </a:solidFill>
              <a:effectLst>
                <a:outerShdw blurRad="38100" dist="38100" dir="2700000" algn="tl">
                  <a:srgbClr val="000000">
                    <a:alpha val="43137"/>
                  </a:srgbClr>
                </a:outerShdw>
              </a:effectLst>
              <a:latin typeface="Calibri" pitchFamily="34" charset="0"/>
            </a:endParaRPr>
          </a:p>
        </p:txBody>
      </p:sp>
      <p:sp>
        <p:nvSpPr>
          <p:cNvPr id="5" name="Text Box 4"/>
          <p:cNvSpPr txBox="1">
            <a:spLocks noChangeArrowheads="1"/>
          </p:cNvSpPr>
          <p:nvPr/>
        </p:nvSpPr>
        <p:spPr bwMode="auto">
          <a:xfrm>
            <a:off x="7010400" y="1066800"/>
            <a:ext cx="2133600" cy="1200329"/>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1:</a:t>
            </a: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a:solidFill>
                  <a:srgbClr val="000000"/>
                </a:solidFill>
                <a:latin typeface="Calibri" pitchFamily="34" charset="0"/>
              </a:rPr>
              <a:t>Pressing the switch turns the lights off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p:txBody>
      </p:sp>
    </p:spTree>
    <p:extLst>
      <p:ext uri="{BB962C8B-B14F-4D97-AF65-F5344CB8AC3E}">
        <p14:creationId xmlns:p14="http://schemas.microsoft.com/office/powerpoint/2010/main" xmlns="" val="359539478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6"/>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 name="Text Box 4"/>
          <p:cNvSpPr txBox="1">
            <a:spLocks noChangeArrowheads="1"/>
          </p:cNvSpPr>
          <p:nvPr/>
        </p:nvSpPr>
        <p:spPr bwMode="auto">
          <a:xfrm>
            <a:off x="7010400" y="1066800"/>
            <a:ext cx="2133600" cy="2492990"/>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1:</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a:solidFill>
                  <a:srgbClr val="000000"/>
                </a:solidFill>
                <a:latin typeface="Calibri" pitchFamily="34" charset="0"/>
              </a:rPr>
              <a:t>Pressing the switch turns the lights off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Occupancy detection disabled for 10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Exit Time Setting) while person leaves the room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p:txBody>
      </p:sp>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Manual Off</a:t>
            </a:r>
            <a:endParaRPr lang="en-US" sz="3200" kern="0" dirty="0">
              <a:solidFill>
                <a:srgbClr val="000000"/>
              </a:solidFill>
              <a:latin typeface="Calibri" pitchFamily="34" charset="0"/>
            </a:endParaRPr>
          </a:p>
        </p:txBody>
      </p:sp>
    </p:spTree>
    <p:extLst>
      <p:ext uri="{BB962C8B-B14F-4D97-AF65-F5344CB8AC3E}">
        <p14:creationId xmlns:p14="http://schemas.microsoft.com/office/powerpoint/2010/main" xmlns="" val="38756738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 name="Text Box 4"/>
          <p:cNvSpPr txBox="1">
            <a:spLocks noChangeArrowheads="1"/>
          </p:cNvSpPr>
          <p:nvPr/>
        </p:nvSpPr>
        <p:spPr bwMode="auto">
          <a:xfrm>
            <a:off x="7010400" y="1066800"/>
            <a:ext cx="2133600" cy="3570208"/>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1:</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a:solidFill>
                  <a:srgbClr val="000000"/>
                </a:solidFill>
                <a:latin typeface="Calibri" pitchFamily="34" charset="0"/>
              </a:rPr>
              <a:t>Pressing the switch turns the lights off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Occupancy detection disabled for 10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Exit Time Setting) while person leaves the room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PIR detector reactivates for 30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Grace Time setting) to scan room.</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p:txBody>
      </p:sp>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Manual Off</a:t>
            </a:r>
            <a:endParaRPr lang="en-US" sz="3200" kern="0" dirty="0">
              <a:solidFill>
                <a:srgbClr val="000000"/>
              </a:solidFill>
              <a:latin typeface="Calibri" pitchFamily="34" charset="0"/>
            </a:endParaRPr>
          </a:p>
        </p:txBody>
      </p:sp>
    </p:spTree>
    <p:extLst>
      <p:ext uri="{BB962C8B-B14F-4D97-AF65-F5344CB8AC3E}">
        <p14:creationId xmlns:p14="http://schemas.microsoft.com/office/powerpoint/2010/main" xmlns="" val="21638992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 name="Text Box 4"/>
          <p:cNvSpPr txBox="1">
            <a:spLocks noChangeArrowheads="1"/>
          </p:cNvSpPr>
          <p:nvPr/>
        </p:nvSpPr>
        <p:spPr bwMode="auto">
          <a:xfrm>
            <a:off x="7010400" y="1066800"/>
            <a:ext cx="2133600" cy="5078313"/>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1:</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a:solidFill>
                  <a:srgbClr val="000000"/>
                </a:solidFill>
                <a:latin typeface="Calibri" pitchFamily="34" charset="0"/>
              </a:rPr>
              <a:t>Pressing the switch turns the lights off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Occupancy detection disabled for 10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Exit Time Setting) while person leaves the room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PIR detector reactivates for 30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Grace Time setting) to scan room.</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If no occupancy is detected, the sensor reverts to Auto-on immediately &amp; activates the lights the next time someone enters the room.</a:t>
            </a:r>
            <a:endParaRPr lang="en-US" sz="1400" dirty="0">
              <a:solidFill>
                <a:srgbClr val="000000"/>
              </a:solidFill>
              <a:latin typeface="Calibri" pitchFamily="34" charset="0"/>
            </a:endParaRPr>
          </a:p>
        </p:txBody>
      </p:sp>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Manual Off</a:t>
            </a:r>
            <a:endParaRPr lang="en-US" sz="3200" kern="0" dirty="0">
              <a:solidFill>
                <a:srgbClr val="000000"/>
              </a:solidFill>
              <a:latin typeface="Calibri" pitchFamily="34" charset="0"/>
            </a:endParaRPr>
          </a:p>
        </p:txBody>
      </p:sp>
    </p:spTree>
    <p:extLst>
      <p:ext uri="{BB962C8B-B14F-4D97-AF65-F5344CB8AC3E}">
        <p14:creationId xmlns:p14="http://schemas.microsoft.com/office/powerpoint/2010/main" xmlns="" val="282910190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5"/>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7" name="Text Box 4"/>
          <p:cNvSpPr txBox="1">
            <a:spLocks noChangeArrowheads="1"/>
          </p:cNvSpPr>
          <p:nvPr/>
        </p:nvSpPr>
        <p:spPr bwMode="auto">
          <a:xfrm>
            <a:off x="7010400" y="1066800"/>
            <a:ext cx="2133600" cy="5078313"/>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1:</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a:solidFill>
                  <a:srgbClr val="000000"/>
                </a:solidFill>
                <a:latin typeface="Calibri" pitchFamily="34" charset="0"/>
              </a:rPr>
              <a:t>Pressing the switch turns the lights off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Occupancy detection disabled for 10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Exit Time Setting) while person leaves the room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PIR detector reactivates for 30 </a:t>
            </a:r>
            <a:r>
              <a:rPr lang="en-US" sz="1400" dirty="0" err="1" smtClean="0">
                <a:solidFill>
                  <a:srgbClr val="000000"/>
                </a:solidFill>
                <a:latin typeface="Calibri" pitchFamily="34" charset="0"/>
              </a:rPr>
              <a:t>secs</a:t>
            </a:r>
            <a:r>
              <a:rPr lang="en-US" sz="1400" dirty="0" smtClean="0">
                <a:solidFill>
                  <a:srgbClr val="000000"/>
                </a:solidFill>
                <a:latin typeface="Calibri" pitchFamily="34" charset="0"/>
              </a:rPr>
              <a:t> (Predictive Grace Time setting) to scan room.</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If no occupancy is detected, the sensor reverts to Auto-on immediately &amp; activates the lights the next time someone enters the room.</a:t>
            </a:r>
            <a:endParaRPr lang="en-US" sz="1400" dirty="0">
              <a:solidFill>
                <a:srgbClr val="000000"/>
              </a:solidFill>
              <a:latin typeface="Calibri" pitchFamily="34" charset="0"/>
            </a:endParaRPr>
          </a:p>
        </p:txBody>
      </p:sp>
      <p:sp>
        <p:nvSpPr>
          <p:cNvPr id="6"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Manual Off</a:t>
            </a:r>
            <a:endParaRPr lang="en-US" sz="3200" kern="0" dirty="0">
              <a:solidFill>
                <a:srgbClr val="000000"/>
              </a:solidFill>
              <a:latin typeface="Calibri" pitchFamily="34" charset="0"/>
            </a:endParaRPr>
          </a:p>
        </p:txBody>
      </p:sp>
    </p:spTree>
    <p:extLst>
      <p:ext uri="{BB962C8B-B14F-4D97-AF65-F5344CB8AC3E}">
        <p14:creationId xmlns:p14="http://schemas.microsoft.com/office/powerpoint/2010/main" xmlns="" val="275505916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762000" y="2590800"/>
            <a:ext cx="5486400" cy="2667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3600" b="1" dirty="0" smtClean="0">
                <a:solidFill>
                  <a:srgbClr val="000000"/>
                </a:solidFill>
                <a:latin typeface="Calibri" pitchFamily="34" charset="0"/>
              </a:rPr>
              <a:t>Question:</a:t>
            </a:r>
            <a:r>
              <a:rPr lang="en-US" sz="3600" dirty="0" smtClean="0">
                <a:solidFill>
                  <a:srgbClr val="000000"/>
                </a:solidFill>
                <a:latin typeface="Calibri" pitchFamily="34" charset="0"/>
              </a:rPr>
              <a:t/>
            </a:r>
            <a:br>
              <a:rPr lang="en-US" sz="3600" dirty="0" smtClean="0">
                <a:solidFill>
                  <a:srgbClr val="000000"/>
                </a:solidFill>
                <a:latin typeface="Calibri" pitchFamily="34" charset="0"/>
              </a:rPr>
            </a:br>
            <a:r>
              <a:rPr lang="en-US" sz="3600" dirty="0" smtClean="0">
                <a:solidFill>
                  <a:srgbClr val="000000"/>
                </a:solidFill>
                <a:latin typeface="Calibri" pitchFamily="34" charset="0"/>
              </a:rPr>
              <a:t/>
            </a:r>
            <a:br>
              <a:rPr lang="en-US" sz="3600" dirty="0" smtClean="0">
                <a:solidFill>
                  <a:srgbClr val="000000"/>
                </a:solidFill>
                <a:latin typeface="Calibri" pitchFamily="34" charset="0"/>
              </a:rPr>
            </a:br>
            <a:r>
              <a:rPr lang="en-US" sz="3600" dirty="0" smtClean="0">
                <a:solidFill>
                  <a:srgbClr val="000000"/>
                </a:solidFill>
                <a:latin typeface="Calibri" pitchFamily="34" charset="0"/>
              </a:rPr>
              <a:t>What happens if I turn the lights off using the switch and then </a:t>
            </a:r>
            <a:r>
              <a:rPr lang="en-US" sz="3600" u="sng" dirty="0" smtClean="0">
                <a:solidFill>
                  <a:srgbClr val="000000"/>
                </a:solidFill>
                <a:latin typeface="Calibri" pitchFamily="34" charset="0"/>
              </a:rPr>
              <a:t>remain</a:t>
            </a:r>
            <a:r>
              <a:rPr lang="en-US" sz="3600" dirty="0" smtClean="0">
                <a:solidFill>
                  <a:srgbClr val="000000"/>
                </a:solidFill>
                <a:latin typeface="Calibri" pitchFamily="34" charset="0"/>
              </a:rPr>
              <a:t> in the room for awhile?</a:t>
            </a: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248400" y="1676400"/>
            <a:ext cx="2358957" cy="4619625"/>
          </a:xfrm>
          <a:prstGeom prst="rect">
            <a:avLst/>
          </a:prstGeom>
          <a:noFill/>
        </p:spPr>
      </p:pic>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dirty="0">
                <a:solidFill>
                  <a:schemeClr val="bg1"/>
                </a:solidFill>
                <a:effectLst>
                  <a:outerShdw blurRad="38100" dist="38100" dir="2700000" algn="tl">
                    <a:srgbClr val="000000">
                      <a:alpha val="43137"/>
                    </a:srgbClr>
                  </a:outerShdw>
                </a:effectLst>
                <a:latin typeface="Calibri" pitchFamily="34" charset="0"/>
              </a:rPr>
              <a:t>Auto On / Manual Off</a:t>
            </a:r>
            <a:endParaRPr lang="en-US" sz="3200" kern="0" dirty="0">
              <a:solidFill>
                <a:srgbClr val="000000"/>
              </a:solidFill>
              <a:latin typeface="Calibri" pitchFamily="34" charset="0"/>
            </a:endParaRPr>
          </a:p>
        </p:txBody>
      </p:sp>
    </p:spTree>
    <p:extLst>
      <p:ext uri="{BB962C8B-B14F-4D97-AF65-F5344CB8AC3E}">
        <p14:creationId xmlns:p14="http://schemas.microsoft.com/office/powerpoint/2010/main" xmlns="" val="101556661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6"/>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3392424" y="1664208"/>
            <a:ext cx="1713876" cy="1679460"/>
          </a:xfrm>
          <a:prstGeom prst="rect">
            <a:avLst/>
          </a:prstGeom>
          <a:noFill/>
          <a:ln w="9525">
            <a:noFill/>
            <a:miter lim="800000"/>
            <a:headEnd/>
            <a:tailEnd/>
          </a:ln>
        </p:spPr>
      </p:pic>
      <p:sp>
        <p:nvSpPr>
          <p:cNvPr id="5" name="Text Box 4"/>
          <p:cNvSpPr txBox="1">
            <a:spLocks noChangeArrowheads="1"/>
          </p:cNvSpPr>
          <p:nvPr/>
        </p:nvSpPr>
        <p:spPr bwMode="auto">
          <a:xfrm>
            <a:off x="7010400" y="990600"/>
            <a:ext cx="2133600" cy="984885"/>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2:</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endParaRPr lang="en-US" sz="1400" dirty="0">
              <a:solidFill>
                <a:srgbClr val="000000"/>
              </a:solidFill>
              <a:latin typeface="Calibri" pitchFamily="34" charset="0"/>
            </a:endParaRPr>
          </a:p>
        </p:txBody>
      </p:sp>
      <p:pic>
        <p:nvPicPr>
          <p:cNvPr id="9" name="Picture 3" descr="C:\Users\rrl01\Desktop\dude_trans.png"/>
          <p:cNvPicPr>
            <a:picLocks noChangeAspect="1" noChangeArrowheads="1"/>
          </p:cNvPicPr>
          <p:nvPr/>
        </p:nvPicPr>
        <p:blipFill>
          <a:blip r:embed="rId5" cstate="print"/>
          <a:stretch>
            <a:fillRect/>
          </a:stretch>
        </p:blipFill>
        <p:spPr bwMode="auto">
          <a:xfrm rot="10039467">
            <a:off x="3288617" y="2742443"/>
            <a:ext cx="761999" cy="669636"/>
          </a:xfrm>
          <a:prstGeom prst="rect">
            <a:avLst/>
          </a:prstGeom>
          <a:noFill/>
        </p:spPr>
      </p:pic>
      <p:sp>
        <p:nvSpPr>
          <p:cNvPr id="11"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smtClean="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60187469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1" name="Picture 9" descr="WSD_PIR_officewall"/>
          <p:cNvPicPr>
            <a:picLocks noChangeAspect="1" noChangeArrowheads="1"/>
          </p:cNvPicPr>
          <p:nvPr/>
        </p:nvPicPr>
        <p:blipFill>
          <a:blip r:embed="rId3" cstate="print"/>
          <a:srcRect/>
          <a:stretch>
            <a:fillRect/>
          </a:stretch>
        </p:blipFill>
        <p:spPr bwMode="auto">
          <a:xfrm>
            <a:off x="381000" y="1508125"/>
            <a:ext cx="3657600" cy="3651250"/>
          </a:xfrm>
          <a:prstGeom prst="rect">
            <a:avLst/>
          </a:prstGeom>
          <a:noFill/>
          <a:ln w="9525">
            <a:noFill/>
            <a:miter lim="800000"/>
            <a:headEnd/>
            <a:tailEnd/>
          </a:ln>
        </p:spPr>
      </p:pic>
      <p:sp>
        <p:nvSpPr>
          <p:cNvPr id="6"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a:solidFill>
                  <a:schemeClr val="bg1"/>
                </a:solidFill>
                <a:effectLst>
                  <a:outerShdw blurRad="38100" dist="38100" dir="2700000" algn="tl">
                    <a:srgbClr val="C0C0C0"/>
                  </a:outerShdw>
                </a:effectLst>
                <a:latin typeface="Calibri" pitchFamily="34" charset="0"/>
              </a:rPr>
              <a:t>Applications: Wall Switch </a:t>
            </a:r>
            <a:r>
              <a:rPr lang="en-US" sz="2800" b="1" dirty="0" smtClean="0">
                <a:solidFill>
                  <a:schemeClr val="bg1"/>
                </a:solidFill>
                <a:effectLst>
                  <a:outerShdw blurRad="38100" dist="38100" dir="2700000" algn="tl">
                    <a:srgbClr val="C0C0C0"/>
                  </a:outerShdw>
                </a:effectLst>
                <a:latin typeface="Calibri" pitchFamily="34" charset="0"/>
              </a:rPr>
              <a:t>Sensors</a:t>
            </a:r>
            <a:endParaRPr lang="en-US" sz="2800" b="1" dirty="0">
              <a:solidFill>
                <a:schemeClr val="bg1"/>
              </a:solidFill>
              <a:effectLst>
                <a:outerShdw blurRad="38100" dist="38100" dir="2700000" algn="tl">
                  <a:srgbClr val="C0C0C0"/>
                </a:outerShdw>
              </a:effectLst>
              <a:latin typeface="Calibri" pitchFamily="34" charset="0"/>
            </a:endParaRPr>
          </a:p>
        </p:txBody>
      </p:sp>
      <p:sp>
        <p:nvSpPr>
          <p:cNvPr id="7" name="Text Box 8"/>
          <p:cNvSpPr txBox="1">
            <a:spLocks noChangeArrowheads="1"/>
          </p:cNvSpPr>
          <p:nvPr/>
        </p:nvSpPr>
        <p:spPr bwMode="auto">
          <a:xfrm>
            <a:off x="457200" y="5257800"/>
            <a:ext cx="3657600" cy="1465263"/>
          </a:xfrm>
          <a:prstGeom prst="rect">
            <a:avLst/>
          </a:prstGeom>
          <a:noFill/>
          <a:ln w="9525">
            <a:noFill/>
            <a:miter lim="800000"/>
            <a:headEnd/>
            <a:tailEnd/>
          </a:ln>
          <a:effectLst/>
        </p:spPr>
        <p:txBody>
          <a:bodyPr>
            <a:spAutoFit/>
          </a:bodyPr>
          <a:lstStyle/>
          <a:p>
            <a:pPr marL="111125" indent="-111125"/>
            <a:r>
              <a:rPr lang="en-US" sz="1800" b="1" dirty="0">
                <a:latin typeface="Calibri" pitchFamily="34" charset="0"/>
                <a:cs typeface="Arial" charset="0"/>
              </a:rPr>
              <a:t>Private Office w/o Obstructions</a:t>
            </a:r>
          </a:p>
          <a:p>
            <a:pPr marL="111125" indent="-111125" algn="ctr"/>
            <a:r>
              <a:rPr lang="en-US" sz="1800" b="1" dirty="0">
                <a:latin typeface="Calibri" pitchFamily="34" charset="0"/>
                <a:cs typeface="Arial" charset="0"/>
              </a:rPr>
              <a:t>(PIR: </a:t>
            </a:r>
            <a:r>
              <a:rPr lang="en-US" sz="1800" b="1" dirty="0" smtClean="0">
                <a:solidFill>
                  <a:srgbClr val="2D2DB9"/>
                </a:solidFill>
                <a:latin typeface="Calibri" pitchFamily="34" charset="0"/>
                <a:cs typeface="Arial" charset="0"/>
              </a:rPr>
              <a:t>WSX</a:t>
            </a:r>
            <a:r>
              <a:rPr lang="en-US" sz="1800" b="1" dirty="0" smtClean="0">
                <a:latin typeface="Calibri" pitchFamily="34" charset="0"/>
                <a:cs typeface="Arial" charset="0"/>
              </a:rPr>
              <a:t>)</a:t>
            </a:r>
            <a:endParaRPr lang="en-US" sz="1800" b="1" dirty="0">
              <a:latin typeface="Calibri" pitchFamily="34" charset="0"/>
              <a:cs typeface="Arial" charset="0"/>
            </a:endParaRPr>
          </a:p>
          <a:p>
            <a:pPr marL="111125" indent="-111125">
              <a:buFont typeface="Arial" charset="0"/>
              <a:buChar char="•"/>
            </a:pPr>
            <a:endParaRPr lang="en-US" sz="1800" dirty="0">
              <a:latin typeface="Calibri" pitchFamily="34" charset="0"/>
              <a:cs typeface="Arial" charset="0"/>
            </a:endParaRPr>
          </a:p>
          <a:p>
            <a:pPr marL="111125" indent="-111125"/>
            <a:endParaRPr lang="en-US" sz="1800" i="1" dirty="0">
              <a:latin typeface="Calibri" pitchFamily="34" charset="0"/>
            </a:endParaRPr>
          </a:p>
          <a:p>
            <a:pPr marL="111125" indent="-111125"/>
            <a:endParaRPr lang="en-US" sz="1800" i="1" dirty="0">
              <a:latin typeface="Calibri" pitchFamily="34" charset="0"/>
            </a:endParaRPr>
          </a:p>
        </p:txBody>
      </p:sp>
      <p:pic>
        <p:nvPicPr>
          <p:cNvPr id="15364" name="Picture 12" descr="WSDPDTOffice"/>
          <p:cNvPicPr>
            <a:picLocks noChangeAspect="1" noChangeArrowheads="1"/>
          </p:cNvPicPr>
          <p:nvPr/>
        </p:nvPicPr>
        <p:blipFill>
          <a:blip r:embed="rId4" cstate="print"/>
          <a:srcRect/>
          <a:stretch>
            <a:fillRect/>
          </a:stretch>
        </p:blipFill>
        <p:spPr bwMode="auto">
          <a:xfrm>
            <a:off x="5029200" y="1508125"/>
            <a:ext cx="3609975" cy="3609975"/>
          </a:xfrm>
          <a:prstGeom prst="rect">
            <a:avLst/>
          </a:prstGeom>
          <a:noFill/>
          <a:ln w="9525">
            <a:noFill/>
            <a:miter lim="800000"/>
            <a:headEnd/>
            <a:tailEnd/>
          </a:ln>
        </p:spPr>
      </p:pic>
      <p:sp>
        <p:nvSpPr>
          <p:cNvPr id="9" name="Text Box 8"/>
          <p:cNvSpPr txBox="1">
            <a:spLocks noChangeArrowheads="1"/>
          </p:cNvSpPr>
          <p:nvPr/>
        </p:nvSpPr>
        <p:spPr bwMode="auto">
          <a:xfrm>
            <a:off x="5257800" y="5257800"/>
            <a:ext cx="3810000" cy="1739900"/>
          </a:xfrm>
          <a:prstGeom prst="rect">
            <a:avLst/>
          </a:prstGeom>
          <a:noFill/>
          <a:ln w="9525">
            <a:noFill/>
            <a:miter lim="800000"/>
            <a:headEnd/>
            <a:tailEnd/>
          </a:ln>
          <a:effectLst/>
        </p:spPr>
        <p:txBody>
          <a:bodyPr>
            <a:spAutoFit/>
          </a:bodyPr>
          <a:lstStyle/>
          <a:p>
            <a:pPr marL="111125" indent="-111125"/>
            <a:r>
              <a:rPr lang="en-US" sz="1800" b="1" dirty="0">
                <a:latin typeface="Calibri" pitchFamily="34" charset="0"/>
                <a:cs typeface="Arial" charset="0"/>
              </a:rPr>
              <a:t>Private Office w/ Obstructions or Occupant w/ Back to Sensor</a:t>
            </a:r>
          </a:p>
          <a:p>
            <a:pPr marL="111125" indent="-111125" algn="ctr"/>
            <a:r>
              <a:rPr lang="en-US" sz="1800" b="1" dirty="0">
                <a:latin typeface="Calibri" pitchFamily="34" charset="0"/>
                <a:cs typeface="Arial" charset="0"/>
              </a:rPr>
              <a:t>(Dual Tech: </a:t>
            </a:r>
            <a:r>
              <a:rPr lang="en-US" sz="1800" b="1" dirty="0" smtClean="0">
                <a:solidFill>
                  <a:srgbClr val="2D2DB9"/>
                </a:solidFill>
                <a:latin typeface="Calibri" pitchFamily="34" charset="0"/>
                <a:cs typeface="Arial" charset="0"/>
              </a:rPr>
              <a:t>WSX </a:t>
            </a:r>
            <a:r>
              <a:rPr lang="en-US" sz="1800" b="1" dirty="0">
                <a:solidFill>
                  <a:srgbClr val="2D2DB9"/>
                </a:solidFill>
                <a:latin typeface="Calibri" pitchFamily="34" charset="0"/>
                <a:cs typeface="Arial" charset="0"/>
              </a:rPr>
              <a:t>PDT</a:t>
            </a:r>
            <a:r>
              <a:rPr lang="en-US" sz="1800" b="1" dirty="0">
                <a:latin typeface="Calibri" pitchFamily="34" charset="0"/>
                <a:cs typeface="Arial" charset="0"/>
              </a:rPr>
              <a:t>)</a:t>
            </a:r>
          </a:p>
          <a:p>
            <a:pPr marL="111125" indent="-111125">
              <a:buFont typeface="Arial" charset="0"/>
              <a:buChar char="•"/>
            </a:pPr>
            <a:endParaRPr lang="en-US" sz="1800" dirty="0">
              <a:latin typeface="Calibri" pitchFamily="34" charset="0"/>
              <a:cs typeface="Arial" charset="0"/>
            </a:endParaRPr>
          </a:p>
          <a:p>
            <a:pPr marL="111125" indent="-111125"/>
            <a:endParaRPr lang="en-US" sz="1800" i="1" dirty="0">
              <a:latin typeface="Calibri" pitchFamily="34" charset="0"/>
            </a:endParaRPr>
          </a:p>
          <a:p>
            <a:pPr marL="111125" indent="-111125"/>
            <a:endParaRPr lang="en-US" sz="1800" i="1" dirty="0">
              <a:latin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6"/>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 name="Text Box 4"/>
          <p:cNvSpPr txBox="1">
            <a:spLocks noChangeArrowheads="1"/>
          </p:cNvSpPr>
          <p:nvPr/>
        </p:nvSpPr>
        <p:spPr bwMode="auto">
          <a:xfrm>
            <a:off x="7010400" y="990600"/>
            <a:ext cx="2133600" cy="1846659"/>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2:</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p>
          <a:p>
            <a:pPr marL="166688" indent="-166688" fontAlgn="base">
              <a:spcBef>
                <a:spcPct val="0"/>
              </a:spcBef>
              <a:spcAft>
                <a:spcPct val="0"/>
              </a:spcAft>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detects occupant &amp; disables Auto-On mode, keeping lights off.</a:t>
            </a:r>
          </a:p>
        </p:txBody>
      </p:sp>
      <p:pic>
        <p:nvPicPr>
          <p:cNvPr id="11" name="Picture 3" descr="C:\Users\rrl01\Desktop\dude_trans.png"/>
          <p:cNvPicPr>
            <a:picLocks noChangeAspect="1" noChangeArrowheads="1"/>
          </p:cNvPicPr>
          <p:nvPr/>
        </p:nvPicPr>
        <p:blipFill>
          <a:blip r:embed="rId4" cstate="print"/>
          <a:stretch>
            <a:fillRect/>
          </a:stretch>
        </p:blipFill>
        <p:spPr bwMode="auto">
          <a:xfrm rot="7814715">
            <a:off x="2482912" y="2610707"/>
            <a:ext cx="761999" cy="669636"/>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3392424" y="1664208"/>
            <a:ext cx="1713876" cy="1679460"/>
          </a:xfrm>
          <a:prstGeom prst="rect">
            <a:avLst/>
          </a:prstGeom>
          <a:noFill/>
          <a:ln w="9525">
            <a:noFill/>
            <a:miter lim="800000"/>
            <a:headEnd/>
            <a:tailEnd/>
          </a:ln>
        </p:spPr>
      </p:pic>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99565518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 name="Text Box 4"/>
          <p:cNvSpPr txBox="1">
            <a:spLocks noChangeArrowheads="1"/>
          </p:cNvSpPr>
          <p:nvPr/>
        </p:nvSpPr>
        <p:spPr bwMode="auto">
          <a:xfrm>
            <a:off x="7010400" y="990600"/>
            <a:ext cx="2133600" cy="2708434"/>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3:</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p>
          <a:p>
            <a:pPr marL="166688" indent="-166688" fontAlgn="base">
              <a:spcBef>
                <a:spcPct val="0"/>
              </a:spcBef>
              <a:spcAft>
                <a:spcPct val="0"/>
              </a:spcAft>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detects occupant &amp; disables Auto-On mode, keeping lights off.</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continues monitoring the room, detecting occupancy.  </a:t>
            </a:r>
          </a:p>
        </p:txBody>
      </p:sp>
      <p:pic>
        <p:nvPicPr>
          <p:cNvPr id="7" name="Picture 3" descr="C:\Users\rrl01\Desktop\dude_trans.png"/>
          <p:cNvPicPr>
            <a:picLocks noChangeAspect="1" noChangeArrowheads="1"/>
          </p:cNvPicPr>
          <p:nvPr/>
        </p:nvPicPr>
        <p:blipFill>
          <a:blip r:embed="rId4" cstate="print"/>
          <a:stretch>
            <a:fillRect/>
          </a:stretch>
        </p:blipFill>
        <p:spPr bwMode="auto">
          <a:xfrm rot="7814715">
            <a:off x="2482912" y="2610707"/>
            <a:ext cx="761999" cy="669636"/>
          </a:xfrm>
          <a:prstGeom prst="rect">
            <a:avLst/>
          </a:prstGeom>
          <a:noFill/>
        </p:spPr>
      </p:pic>
      <p:pic>
        <p:nvPicPr>
          <p:cNvPr id="9" name="Picture 2" descr="PO-3"/>
          <p:cNvPicPr>
            <a:picLocks noChangeAspect="1" noChangeArrowheads="1"/>
          </p:cNvPicPr>
          <p:nvPr/>
        </p:nvPicPr>
        <p:blipFill>
          <a:blip r:embed="rId3" cstate="print"/>
          <a:srcRect l="76404" t="36211" b="42330"/>
          <a:stretch>
            <a:fillRect/>
          </a:stretch>
        </p:blipFill>
        <p:spPr bwMode="auto">
          <a:xfrm>
            <a:off x="5334000" y="2286000"/>
            <a:ext cx="1600200" cy="1219200"/>
          </a:xfrm>
          <a:prstGeom prst="rect">
            <a:avLst/>
          </a:prstGeom>
          <a:noFill/>
          <a:ln w="9525">
            <a:noFill/>
            <a:miter lim="800000"/>
            <a:headEnd/>
            <a:tailEnd/>
          </a:ln>
        </p:spPr>
      </p:pic>
      <p:sp>
        <p:nvSpPr>
          <p:cNvPr id="8"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21811305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7010400" y="990600"/>
            <a:ext cx="2133600" cy="3139321"/>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3:</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p>
          <a:p>
            <a:pPr marL="166688" indent="-166688" fontAlgn="base">
              <a:spcBef>
                <a:spcPct val="0"/>
              </a:spcBef>
              <a:spcAft>
                <a:spcPct val="0"/>
              </a:spcAft>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detects occupant &amp; disables Auto-On mode, keeping lights off.</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continues monitoring the room, detecting occupancy.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Person later exits room.</a:t>
            </a:r>
          </a:p>
        </p:txBody>
      </p:sp>
      <p:pic>
        <p:nvPicPr>
          <p:cNvPr id="6"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284653928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7010400" y="990600"/>
            <a:ext cx="2133600" cy="4431983"/>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3:</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p>
          <a:p>
            <a:pPr marL="166688" indent="-166688" fontAlgn="base">
              <a:spcBef>
                <a:spcPct val="0"/>
              </a:spcBef>
              <a:spcAft>
                <a:spcPct val="0"/>
              </a:spcAft>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detects occupant &amp; disables Auto-On mode, keeping lights off.</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continues monitoring the room, detecting occupancy.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Person later exits room.</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After sensor detects vacancy for a time equal to the occupancy time delay, the switch reverts to Auto-On.</a:t>
            </a:r>
          </a:p>
        </p:txBody>
      </p:sp>
      <p:pic>
        <p:nvPicPr>
          <p:cNvPr id="6" name="Picture 2" descr="PO-3"/>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7"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192325099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5"/>
          <p:cNvPicPr>
            <a:picLocks noChangeAspect="1" noChangeArrowheads="1"/>
          </p:cNvPicPr>
          <p:nvPr/>
        </p:nvPicPr>
        <p:blipFill>
          <a:blip r:embed="rId3" cstate="print"/>
          <a:srcRect/>
          <a:stretch>
            <a:fillRect/>
          </a:stretch>
        </p:blipFill>
        <p:spPr bwMode="auto">
          <a:xfrm>
            <a:off x="152400" y="1143000"/>
            <a:ext cx="6781800" cy="5681663"/>
          </a:xfrm>
          <a:prstGeom prst="rect">
            <a:avLst/>
          </a:prstGeom>
          <a:noFill/>
          <a:ln w="9525">
            <a:noFill/>
            <a:miter lim="800000"/>
            <a:headEnd/>
            <a:tailEnd/>
          </a:ln>
        </p:spPr>
      </p:pic>
      <p:sp>
        <p:nvSpPr>
          <p:cNvPr id="62466" name="Text Box 4"/>
          <p:cNvSpPr txBox="1">
            <a:spLocks noChangeArrowheads="1"/>
          </p:cNvSpPr>
          <p:nvPr/>
        </p:nvSpPr>
        <p:spPr bwMode="auto">
          <a:xfrm>
            <a:off x="7010400" y="990600"/>
            <a:ext cx="2133600" cy="5078313"/>
          </a:xfrm>
          <a:prstGeom prst="rect">
            <a:avLst/>
          </a:prstGeom>
          <a:noFill/>
          <a:ln w="9525">
            <a:noFill/>
            <a:miter lim="800000"/>
            <a:headEnd/>
            <a:tailEnd/>
          </a:ln>
        </p:spPr>
        <p:txBody>
          <a:bodyPr wrap="square">
            <a:spAutoFit/>
          </a:bodyPr>
          <a:lstStyle/>
          <a:p>
            <a:pPr marL="166688" indent="-166688" fontAlgn="base">
              <a:spcBef>
                <a:spcPct val="0"/>
              </a:spcBef>
              <a:spcAft>
                <a:spcPct val="0"/>
              </a:spcAft>
              <a:buClr>
                <a:srgbClr val="000000"/>
              </a:buClr>
            </a:pPr>
            <a:r>
              <a:rPr lang="en-US" sz="1600" b="1" u="sng" dirty="0" smtClean="0">
                <a:solidFill>
                  <a:srgbClr val="000000"/>
                </a:solidFill>
                <a:latin typeface="Calibri" pitchFamily="34" charset="0"/>
              </a:rPr>
              <a:t>Scenario 3:</a:t>
            </a:r>
            <a:endParaRPr lang="en-US" sz="1600" b="1" u="sng" dirty="0">
              <a:solidFill>
                <a:srgbClr val="000000"/>
              </a:solidFill>
              <a:latin typeface="Calibri" pitchFamily="34" charset="0"/>
            </a:endParaRPr>
          </a:p>
          <a:p>
            <a:pPr marL="166688" indent="-166688" fontAlgn="base">
              <a:spcBef>
                <a:spcPct val="0"/>
              </a:spcBef>
              <a:spcAft>
                <a:spcPct val="0"/>
              </a:spcAft>
              <a:buClr>
                <a:srgbClr val="000000"/>
              </a:buClr>
            </a:pPr>
            <a:endParaRPr lang="en-US" sz="1400" b="1" u="sng" dirty="0">
              <a:solidFill>
                <a:srgbClr val="000000"/>
              </a:solidFill>
              <a:latin typeface="Calibri" pitchFamily="34" charset="0"/>
            </a:endParaRPr>
          </a:p>
          <a:p>
            <a:pPr marL="166688" indent="-166688" fontAlgn="base">
              <a:spcBef>
                <a:spcPct val="0"/>
              </a:spcBef>
              <a:spcAft>
                <a:spcPct val="0"/>
              </a:spcAft>
              <a:buClr>
                <a:srgbClr val="000000"/>
              </a:buClr>
              <a:buFont typeface="Arial" charset="0"/>
              <a:buChar char="•"/>
            </a:pPr>
            <a:r>
              <a:rPr lang="en-US" sz="1400" dirty="0" smtClean="0">
                <a:solidFill>
                  <a:srgbClr val="000000"/>
                </a:solidFill>
                <a:latin typeface="Calibri" pitchFamily="34" charset="0"/>
              </a:rPr>
              <a:t>Person turns off lights and remains in room.</a:t>
            </a:r>
          </a:p>
          <a:p>
            <a:pPr marL="166688" indent="-166688" fontAlgn="base">
              <a:spcBef>
                <a:spcPct val="0"/>
              </a:spcBef>
              <a:spcAft>
                <a:spcPct val="0"/>
              </a:spcAft>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detects occupant &amp; disables Auto-On mode, keeping lights off.</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Sensor continues monitoring the room, detecting occupancy.  </a:t>
            </a:r>
          </a:p>
          <a:p>
            <a:pPr marL="166688" indent="-166688" fontAlgn="base">
              <a:spcBef>
                <a:spcPct val="0"/>
              </a:spcBef>
              <a:spcAft>
                <a:spcPct val="0"/>
              </a:spcAft>
              <a:buClr>
                <a:srgbClr val="000000"/>
              </a:buClr>
              <a:buFont typeface="Arial" charset="0"/>
              <a:buChar char="•"/>
            </a:pPr>
            <a:endParaRPr lang="en-US" sz="1400" dirty="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Person later exits room.</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After sensor detects vacancy for a time equal to the occupancy time delay, the switch reverts to Auto-On</a:t>
            </a:r>
          </a:p>
          <a:p>
            <a:pPr marL="166688" indent="-166688" fontAlgn="base">
              <a:spcBef>
                <a:spcPct val="0"/>
              </a:spcBef>
              <a:spcAft>
                <a:spcPct val="0"/>
              </a:spcAft>
              <a:buFont typeface="Arial" charset="0"/>
              <a:buChar char="•"/>
            </a:pPr>
            <a:endParaRPr lang="en-US" sz="1400" dirty="0" smtClean="0">
              <a:solidFill>
                <a:srgbClr val="000000"/>
              </a:solidFill>
              <a:latin typeface="Calibri" pitchFamily="34" charset="0"/>
            </a:endParaRPr>
          </a:p>
          <a:p>
            <a:pPr marL="166688" indent="-166688" fontAlgn="base">
              <a:spcBef>
                <a:spcPct val="0"/>
              </a:spcBef>
              <a:spcAft>
                <a:spcPct val="0"/>
              </a:spcAft>
              <a:buFont typeface="Arial" charset="0"/>
              <a:buChar char="•"/>
            </a:pPr>
            <a:r>
              <a:rPr lang="en-US" sz="1400" dirty="0" smtClean="0">
                <a:solidFill>
                  <a:srgbClr val="000000"/>
                </a:solidFill>
                <a:latin typeface="Calibri" pitchFamily="34" charset="0"/>
              </a:rPr>
              <a:t>Lights turn on the next time someone enters.</a:t>
            </a:r>
            <a:endParaRPr lang="en-US" sz="1400" dirty="0">
              <a:solidFill>
                <a:srgbClr val="000000"/>
              </a:solidFill>
              <a:latin typeface="Calibri" pitchFamily="34" charset="0"/>
            </a:endParaRPr>
          </a:p>
        </p:txBody>
      </p:sp>
      <p:sp>
        <p:nvSpPr>
          <p:cNvPr id="6" name="Rectangle 2"/>
          <p:cNvSpPr txBox="1">
            <a:spLocks noChangeArrowheads="1"/>
          </p:cNvSpPr>
          <p:nvPr/>
        </p:nvSpPr>
        <p:spPr bwMode="auto">
          <a:xfrm>
            <a:off x="152400" y="0"/>
            <a:ext cx="7696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a:r>
              <a:rPr lang="en-US" sz="2800" b="1" kern="0" dirty="0" smtClean="0">
                <a:solidFill>
                  <a:srgbClr val="000000"/>
                </a:solidFill>
                <a:latin typeface="Calibri" pitchFamily="34" charset="0"/>
              </a:rPr>
              <a:t>Sequence of Operation for the WSX: </a:t>
            </a:r>
            <a:r>
              <a:rPr lang="en-US" sz="2800" kern="0" dirty="0" smtClean="0">
                <a:solidFill>
                  <a:srgbClr val="000000"/>
                </a:solidFill>
                <a:latin typeface="Calibri" pitchFamily="34" charset="0"/>
              </a:rPr>
              <a:t/>
            </a:r>
            <a:br>
              <a:rPr lang="en-US" sz="2800" kern="0" dirty="0" smtClean="0">
                <a:solidFill>
                  <a:srgbClr val="000000"/>
                </a:solidFill>
                <a:latin typeface="Calibri" pitchFamily="34" charset="0"/>
              </a:rPr>
            </a:br>
            <a:r>
              <a:rPr lang="en-US" sz="2400" b="1" kern="0" dirty="0">
                <a:solidFill>
                  <a:schemeClr val="bg1"/>
                </a:solidFill>
                <a:effectLst>
                  <a:outerShdw blurRad="38100" dist="38100" dir="2700000" algn="tl">
                    <a:srgbClr val="000000">
                      <a:alpha val="43137"/>
                    </a:srgbClr>
                  </a:outerShdw>
                </a:effectLst>
                <a:latin typeface="Calibri" pitchFamily="34" charset="0"/>
              </a:rPr>
              <a:t>Auto On / Manual Off (Predictive Mode with Expiration)</a:t>
            </a:r>
            <a:endParaRPr lang="en-US" sz="3200" b="1" kern="0"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250844863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66800" y="2514600"/>
            <a:ext cx="5562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3600" b="1" dirty="0" smtClean="0">
                <a:solidFill>
                  <a:srgbClr val="2D2DB9"/>
                </a:solidFill>
                <a:effectLst>
                  <a:outerShdw blurRad="38100" dist="38100" dir="2700000" algn="tl">
                    <a:srgbClr val="C0C0C0"/>
                  </a:outerShdw>
                </a:effectLst>
                <a:latin typeface="Calibri" pitchFamily="34" charset="0"/>
              </a:rPr>
              <a:t>Sequence of Operation</a:t>
            </a:r>
            <a:br>
              <a:rPr lang="en-US" sz="3600" b="1" dirty="0" smtClean="0">
                <a:solidFill>
                  <a:srgbClr val="2D2DB9"/>
                </a:solidFill>
                <a:effectLst>
                  <a:outerShdw blurRad="38100" dist="38100" dir="2700000" algn="tl">
                    <a:srgbClr val="C0C0C0"/>
                  </a:outerShdw>
                </a:effectLst>
                <a:latin typeface="Calibri" pitchFamily="34" charset="0"/>
              </a:rPr>
            </a:br>
            <a:r>
              <a:rPr lang="en-US" sz="3600" b="1" dirty="0">
                <a:solidFill>
                  <a:srgbClr val="2D2DB9"/>
                </a:solidFill>
                <a:effectLst>
                  <a:outerShdw blurRad="38100" dist="38100" dir="2700000" algn="tl">
                    <a:srgbClr val="C0C0C0"/>
                  </a:outerShdw>
                </a:effectLst>
                <a:latin typeface="Calibri" pitchFamily="34" charset="0"/>
              </a:rPr>
              <a:t/>
            </a:r>
            <a:br>
              <a:rPr lang="en-US" sz="3600" b="1" dirty="0">
                <a:solidFill>
                  <a:srgbClr val="2D2DB9"/>
                </a:solidFill>
                <a:effectLst>
                  <a:outerShdw blurRad="38100" dist="38100" dir="2700000" algn="tl">
                    <a:srgbClr val="C0C0C0"/>
                  </a:outerShdw>
                </a:effectLst>
                <a:latin typeface="Calibri" pitchFamily="34" charset="0"/>
              </a:rPr>
            </a:b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1676400"/>
            <a:ext cx="1673157" cy="3276600"/>
          </a:xfrm>
          <a:prstGeom prst="rect">
            <a:avLst/>
          </a:prstGeom>
          <a:noFill/>
        </p:spPr>
      </p:pic>
      <p:sp>
        <p:nvSpPr>
          <p:cNvPr id="4" name="TextBox 3"/>
          <p:cNvSpPr txBox="1"/>
          <p:nvPr/>
        </p:nvSpPr>
        <p:spPr>
          <a:xfrm>
            <a:off x="1066800" y="2819400"/>
            <a:ext cx="5089721" cy="1938992"/>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
            </a:pPr>
            <a:r>
              <a:rPr lang="en-US" sz="3200" dirty="0" smtClean="0">
                <a:latin typeface="Calibri" pitchFamily="34" charset="0"/>
              </a:rPr>
              <a:t>Auto On / Auto Off</a:t>
            </a:r>
          </a:p>
          <a:p>
            <a:pPr marL="285750" indent="-285750" fontAlgn="auto">
              <a:spcBef>
                <a:spcPts val="0"/>
              </a:spcBef>
              <a:spcAft>
                <a:spcPts val="0"/>
              </a:spcAft>
              <a:buFont typeface="Arial" pitchFamily="34" charset="0"/>
              <a:buChar char="•"/>
            </a:pPr>
            <a:r>
              <a:rPr lang="en-US" sz="3200" dirty="0" smtClean="0">
                <a:latin typeface="Calibri" pitchFamily="34" charset="0"/>
              </a:rPr>
              <a:t>Auto On / Manual Off</a:t>
            </a:r>
          </a:p>
          <a:p>
            <a:pPr marL="285750" indent="-285750" fontAlgn="auto">
              <a:spcBef>
                <a:spcPts val="0"/>
              </a:spcBef>
              <a:spcAft>
                <a:spcPts val="0"/>
              </a:spcAft>
              <a:buFont typeface="Arial" pitchFamily="34" charset="0"/>
              <a:buChar char="•"/>
            </a:pPr>
            <a:r>
              <a:rPr lang="en-US" sz="3200" dirty="0" smtClean="0">
                <a:solidFill>
                  <a:srgbClr val="FF0000"/>
                </a:solidFill>
                <a:latin typeface="Calibri" pitchFamily="34" charset="0"/>
              </a:rPr>
              <a:t>Manual On / Auto Off</a:t>
            </a:r>
          </a:p>
          <a:p>
            <a:pPr marL="285750" indent="-285750" fontAlgn="auto">
              <a:spcBef>
                <a:spcPts val="0"/>
              </a:spcBef>
              <a:spcAft>
                <a:spcPts val="0"/>
              </a:spcAft>
              <a:buFont typeface="Arial" pitchFamily="34" charset="0"/>
              <a:buChar char="•"/>
            </a:pPr>
            <a:endParaRPr lang="en-US" dirty="0">
              <a:solidFill>
                <a:srgbClr val="000000"/>
              </a:solidFill>
              <a:latin typeface="Calibri" pitchFamily="34" charset="0"/>
            </a:endParaRPr>
          </a:p>
        </p:txBody>
      </p:sp>
    </p:spTree>
    <p:extLst>
      <p:ext uri="{BB962C8B-B14F-4D97-AF65-F5344CB8AC3E}">
        <p14:creationId xmlns:p14="http://schemas.microsoft.com/office/powerpoint/2010/main" xmlns="" val="22666179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2362200"/>
            <a:ext cx="5715000" cy="1600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effectLst>
                  <a:outerShdw blurRad="38100" dist="38100" dir="2700000" algn="tl">
                    <a:srgbClr val="C0C0C0"/>
                  </a:outerShdw>
                </a:effectLst>
                <a:latin typeface="Calibri" pitchFamily="34" charset="0"/>
              </a:rPr>
              <a:t>Question:</a:t>
            </a: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When should Manual On operation be used?</a:t>
            </a:r>
            <a:br>
              <a:rPr lang="en-US" sz="2800" dirty="0" smtClean="0">
                <a:solidFill>
                  <a:schemeClr val="tx1"/>
                </a:solidFill>
                <a:effectLst>
                  <a:outerShdw blurRad="38100" dist="38100" dir="2700000" algn="tl">
                    <a:srgbClr val="C0C0C0"/>
                  </a:outerShdw>
                </a:effectLst>
                <a:latin typeface="Calibri" pitchFamily="34" charset="0"/>
              </a:rPr>
            </a:br>
            <a:r>
              <a:rPr lang="en-US" sz="2800" dirty="0">
                <a:solidFill>
                  <a:schemeClr val="tx1"/>
                </a:solidFill>
                <a:effectLst>
                  <a:outerShdw blurRad="38100" dist="38100" dir="2700000" algn="tl">
                    <a:srgbClr val="C0C0C0"/>
                  </a:outerShdw>
                </a:effectLst>
                <a:latin typeface="Calibri" pitchFamily="34" charset="0"/>
              </a:rPr>
              <a:t/>
            </a:r>
            <a:br>
              <a:rPr lang="en-US" sz="2800" dirty="0">
                <a:solidFill>
                  <a:schemeClr val="tx1"/>
                </a:solidFill>
                <a:effectLst>
                  <a:outerShdw blurRad="38100" dist="38100" dir="2700000" algn="tl">
                    <a:srgbClr val="C0C0C0"/>
                  </a:outerShdw>
                </a:effectLst>
                <a:latin typeface="Calibri" pitchFamily="34" charset="0"/>
              </a:rPr>
            </a:b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73" name="Picture 5" descr="WSD-SA1"/>
          <p:cNvPicPr>
            <a:picLocks noChangeAspect="1" noChangeArrowheads="1"/>
          </p:cNvPicPr>
          <p:nvPr/>
        </p:nvPicPr>
        <p:blipFill>
          <a:blip r:embed="rId3" cstate="print"/>
          <a:srcRect/>
          <a:stretch>
            <a:fillRect/>
          </a:stretch>
        </p:blipFill>
        <p:spPr bwMode="auto">
          <a:xfrm>
            <a:off x="0" y="895350"/>
            <a:ext cx="7119938" cy="5962650"/>
          </a:xfrm>
          <a:prstGeom prst="rect">
            <a:avLst/>
          </a:prstGeom>
          <a:noFill/>
          <a:ln w="9525">
            <a:noFill/>
            <a:miter lim="800000"/>
            <a:headEnd/>
            <a:tailEnd/>
          </a:ln>
        </p:spPr>
      </p:pic>
      <p:sp>
        <p:nvSpPr>
          <p:cNvPr id="39939" name="Text Box 4"/>
          <p:cNvSpPr txBox="1">
            <a:spLocks noChangeArrowheads="1"/>
          </p:cNvSpPr>
          <p:nvPr/>
        </p:nvSpPr>
        <p:spPr bwMode="auto">
          <a:xfrm>
            <a:off x="7162800" y="914400"/>
            <a:ext cx="1981200" cy="2838450"/>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Application</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Required by some energy codes</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Also useful if sensor can see out of the room</a:t>
            </a:r>
          </a:p>
          <a:p>
            <a:pPr marL="166688" indent="-166688">
              <a:buFont typeface="Arial" charset="0"/>
              <a:buChar char="•"/>
            </a:pPr>
            <a:endParaRPr lang="en-US" sz="1800">
              <a:latin typeface="Calibri" pitchFamily="34" charset="0"/>
              <a:cs typeface="Arial" charset="0"/>
            </a:endParaRPr>
          </a:p>
        </p:txBody>
      </p:sp>
      <p:sp>
        <p:nvSpPr>
          <p:cNvPr id="12" name="Rectangle 2"/>
          <p:cNvSpPr>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a:t>
            </a:r>
            <a:r>
              <a:rPr lang="en-US" sz="2800" b="1" dirty="0">
                <a:effectLst>
                  <a:outerShdw blurRad="38100" dist="38100" dir="2700000" algn="tl">
                    <a:srgbClr val="C0C0C0"/>
                  </a:outerShdw>
                </a:effectLst>
                <a:latin typeface="Calibri" pitchFamily="34" charset="0"/>
              </a:rPr>
              <a:t>Modes of the </a:t>
            </a:r>
            <a:r>
              <a:rPr lang="en-US" sz="2800" b="1" dirty="0" smtClean="0">
                <a:effectLst>
                  <a:outerShdw blurRad="38100" dist="38100" dir="2700000" algn="tl">
                    <a:srgbClr val="C0C0C0"/>
                  </a:outerShdw>
                </a:effectLst>
                <a:latin typeface="Calibri" pitchFamily="34" charset="0"/>
              </a:rPr>
              <a:t>WSX: </a:t>
            </a:r>
            <a:r>
              <a:rPr lang="en-US" sz="2800" b="1" dirty="0">
                <a:solidFill>
                  <a:schemeClr val="bg1"/>
                </a:solidFill>
                <a:effectLst>
                  <a:outerShdw blurRad="38100" dist="38100" dir="2700000" algn="tl">
                    <a:srgbClr val="C0C0C0"/>
                  </a:outerShdw>
                </a:effectLst>
                <a:latin typeface="Calibri" pitchFamily="34" charset="0"/>
              </a:rPr>
              <a:t>Manual 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5" name="Picture 5" descr="WSD-SA1"/>
          <p:cNvPicPr>
            <a:picLocks noChangeAspect="1" noChangeArrowheads="1"/>
          </p:cNvPicPr>
          <p:nvPr/>
        </p:nvPicPr>
        <p:blipFill>
          <a:blip r:embed="rId3" cstate="print"/>
          <a:srcRect/>
          <a:stretch>
            <a:fillRect/>
          </a:stretch>
        </p:blipFill>
        <p:spPr bwMode="auto">
          <a:xfrm>
            <a:off x="0" y="895350"/>
            <a:ext cx="7119938" cy="5962650"/>
          </a:xfrm>
          <a:prstGeom prst="rect">
            <a:avLst/>
          </a:prstGeom>
          <a:noFill/>
          <a:ln w="9525">
            <a:noFill/>
            <a:miter lim="800000"/>
            <a:headEnd/>
            <a:tailEnd/>
          </a:ln>
        </p:spPr>
      </p:pic>
      <p:sp>
        <p:nvSpPr>
          <p:cNvPr id="41986" name="AutoShape 9"/>
          <p:cNvSpPr>
            <a:spLocks noChangeAspect="1" noChangeArrowheads="1"/>
          </p:cNvSpPr>
          <p:nvPr/>
        </p:nvSpPr>
        <p:spPr bwMode="auto">
          <a:xfrm rot="-5400000">
            <a:off x="3454400" y="2108200"/>
            <a:ext cx="503238" cy="249238"/>
          </a:xfrm>
          <a:prstGeom prst="rightArrow">
            <a:avLst>
              <a:gd name="adj1" fmla="val 50000"/>
              <a:gd name="adj2" fmla="val 50478"/>
            </a:avLst>
          </a:prstGeom>
          <a:solidFill>
            <a:schemeClr val="accent1"/>
          </a:solidFill>
          <a:ln w="9525">
            <a:solidFill>
              <a:schemeClr val="tx1"/>
            </a:solidFill>
            <a:miter lim="800000"/>
            <a:headEnd/>
            <a:tailEnd/>
          </a:ln>
        </p:spPr>
        <p:txBody>
          <a:bodyPr wrap="none" anchor="ctr"/>
          <a:lstStyle/>
          <a:p>
            <a:endParaRPr lang="en-US"/>
          </a:p>
        </p:txBody>
      </p:sp>
      <p:sp>
        <p:nvSpPr>
          <p:cNvPr id="41988" name="Text Box 4"/>
          <p:cNvSpPr txBox="1">
            <a:spLocks noChangeArrowheads="1"/>
          </p:cNvSpPr>
          <p:nvPr/>
        </p:nvSpPr>
        <p:spPr bwMode="auto">
          <a:xfrm>
            <a:off x="7162800" y="914400"/>
            <a:ext cx="1981200" cy="2563813"/>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Example</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Window in wall next to door</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Sensor mounted on adjacent wall</a:t>
            </a:r>
          </a:p>
          <a:p>
            <a:pPr marL="166688" indent="-166688"/>
            <a:endParaRPr lang="en-US" sz="1800">
              <a:latin typeface="Calibri" pitchFamily="34" charset="0"/>
              <a:cs typeface="Arial" charset="0"/>
            </a:endParaRPr>
          </a:p>
          <a:p>
            <a:pPr marL="166688" indent="-166688"/>
            <a:endParaRPr lang="en-US" sz="1800">
              <a:latin typeface="Calibri" pitchFamily="34" charset="0"/>
              <a:cs typeface="Arial" charset="0"/>
            </a:endParaRPr>
          </a:p>
        </p:txBody>
      </p:sp>
      <p:sp>
        <p:nvSpPr>
          <p:cNvPr id="12" name="Rectangle 2"/>
          <p:cNvSpPr>
            <a:spLocks noChangeArrowheads="1"/>
          </p:cNvSpPr>
          <p:nvPr/>
        </p:nvSpPr>
        <p:spPr bwMode="auto">
          <a:xfrm>
            <a:off x="457200" y="0"/>
            <a:ext cx="82296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r>
              <a:rPr lang="en-US" sz="2800" b="1" dirty="0" smtClean="0">
                <a:solidFill>
                  <a:schemeClr val="bg1"/>
                </a:solidFill>
                <a:effectLst>
                  <a:outerShdw blurRad="38100" dist="38100" dir="2700000" algn="tl">
                    <a:srgbClr val="C0C0C0"/>
                  </a:outerShdw>
                </a:effectLst>
                <a:latin typeface="Calibri" pitchFamily="34" charset="0"/>
              </a:rPr>
              <a:t>Manual On</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3" name="Picture 8" descr="WSD-SA2"/>
          <p:cNvPicPr>
            <a:picLocks noChangeAspect="1" noChangeArrowheads="1"/>
          </p:cNvPicPr>
          <p:nvPr/>
        </p:nvPicPr>
        <p:blipFill>
          <a:blip r:embed="rId3" cstate="print"/>
          <a:srcRect/>
          <a:stretch>
            <a:fillRect/>
          </a:stretch>
        </p:blipFill>
        <p:spPr bwMode="auto">
          <a:xfrm>
            <a:off x="0" y="895350"/>
            <a:ext cx="7119938" cy="5962650"/>
          </a:xfrm>
          <a:prstGeom prst="rect">
            <a:avLst/>
          </a:prstGeom>
          <a:noFill/>
          <a:ln w="9525">
            <a:noFill/>
            <a:miter lim="800000"/>
            <a:headEnd/>
            <a:tailEnd/>
          </a:ln>
        </p:spPr>
      </p:pic>
      <p:sp>
        <p:nvSpPr>
          <p:cNvPr id="44035" name="Text Box 4"/>
          <p:cNvSpPr txBox="1">
            <a:spLocks noChangeArrowheads="1"/>
          </p:cNvSpPr>
          <p:nvPr/>
        </p:nvSpPr>
        <p:spPr bwMode="auto">
          <a:xfrm>
            <a:off x="7162800" y="914400"/>
            <a:ext cx="1981200" cy="3387725"/>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Example</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Window in wall next to door</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Sensor mounted on adjacent wall</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Person walks by door</a:t>
            </a:r>
          </a:p>
          <a:p>
            <a:pPr marL="166688" indent="-166688">
              <a:buFont typeface="Arial" charset="0"/>
              <a:buChar char="•"/>
            </a:pPr>
            <a:endParaRPr lang="en-US" sz="1800">
              <a:latin typeface="Calibri" pitchFamily="34" charset="0"/>
              <a:cs typeface="Arial" charset="0"/>
            </a:endParaRPr>
          </a:p>
          <a:p>
            <a:pPr marL="166688" indent="-166688"/>
            <a:endParaRPr lang="en-US" sz="1800">
              <a:latin typeface="Calibri" pitchFamily="34" charset="0"/>
              <a:cs typeface="Arial" charset="0"/>
            </a:endParaRPr>
          </a:p>
        </p:txBody>
      </p:sp>
      <p:sp>
        <p:nvSpPr>
          <p:cNvPr id="12" name="Rectangle 2"/>
          <p:cNvSpPr>
            <a:spLocks noChangeArrowheads="1"/>
          </p:cNvSpPr>
          <p:nvPr/>
        </p:nvSpPr>
        <p:spPr bwMode="auto">
          <a:xfrm>
            <a:off x="457200" y="0"/>
            <a:ext cx="80772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r>
              <a:rPr lang="en-US" sz="2800" b="1" dirty="0" smtClean="0">
                <a:solidFill>
                  <a:schemeClr val="bg1"/>
                </a:solidFill>
                <a:effectLst>
                  <a:outerShdw blurRad="38100" dist="38100" dir="2700000" algn="tl">
                    <a:srgbClr val="C0C0C0"/>
                  </a:outerShdw>
                </a:effectLst>
                <a:latin typeface="Calibri" pitchFamily="34" charset="0"/>
              </a:rPr>
              <a:t>Manual On</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Text Box 8"/>
          <p:cNvSpPr txBox="1">
            <a:spLocks noChangeArrowheads="1"/>
          </p:cNvSpPr>
          <p:nvPr/>
        </p:nvSpPr>
        <p:spPr bwMode="auto">
          <a:xfrm>
            <a:off x="381000" y="5181600"/>
            <a:ext cx="3657600" cy="1477963"/>
          </a:xfrm>
          <a:prstGeom prst="rect">
            <a:avLst/>
          </a:prstGeom>
          <a:noFill/>
          <a:ln w="9525">
            <a:noFill/>
            <a:miter lim="800000"/>
            <a:headEnd/>
            <a:tailEnd/>
          </a:ln>
        </p:spPr>
        <p:txBody>
          <a:bodyPr>
            <a:spAutoFit/>
          </a:bodyPr>
          <a:lstStyle/>
          <a:p>
            <a:pPr marL="111125" indent="-111125"/>
            <a:r>
              <a:rPr lang="en-US" sz="1800" b="1">
                <a:latin typeface="Arial" charset="0"/>
                <a:cs typeface="Arial" charset="0"/>
              </a:rPr>
              <a:t>Private Office w/o Obstructions</a:t>
            </a:r>
          </a:p>
          <a:p>
            <a:pPr marL="111125" indent="-111125" algn="ctr"/>
            <a:r>
              <a:rPr lang="en-US" sz="1800" b="1">
                <a:latin typeface="Arial" charset="0"/>
                <a:cs typeface="Arial" charset="0"/>
              </a:rPr>
              <a:t>(PIR)</a:t>
            </a:r>
          </a:p>
          <a:p>
            <a:pPr marL="111125" indent="-111125">
              <a:buFont typeface="Arial" charset="0"/>
              <a:buChar char="•"/>
            </a:pPr>
            <a:endParaRPr lang="en-US" sz="1800">
              <a:latin typeface="Arial" charset="0"/>
              <a:cs typeface="Arial" charset="0"/>
            </a:endParaRPr>
          </a:p>
          <a:p>
            <a:pPr marL="111125" indent="-111125"/>
            <a:endParaRPr lang="en-US" sz="1800" i="1">
              <a:latin typeface="Arial" charset="0"/>
            </a:endParaRPr>
          </a:p>
          <a:p>
            <a:pPr marL="111125" indent="-111125"/>
            <a:endParaRPr lang="en-US" sz="1800" i="1">
              <a:latin typeface="Arial" charset="0"/>
            </a:endParaRPr>
          </a:p>
        </p:txBody>
      </p:sp>
      <p:sp>
        <p:nvSpPr>
          <p:cNvPr id="9" name="Text Box 8"/>
          <p:cNvSpPr txBox="1">
            <a:spLocks noChangeArrowheads="1"/>
          </p:cNvSpPr>
          <p:nvPr/>
        </p:nvSpPr>
        <p:spPr bwMode="auto">
          <a:xfrm>
            <a:off x="4876800" y="1600200"/>
            <a:ext cx="3810000" cy="1465263"/>
          </a:xfrm>
          <a:prstGeom prst="rect">
            <a:avLst/>
          </a:prstGeom>
          <a:noFill/>
          <a:ln w="9525">
            <a:noFill/>
            <a:miter lim="800000"/>
            <a:headEnd/>
            <a:tailEnd/>
          </a:ln>
          <a:effectLst/>
        </p:spPr>
        <p:txBody>
          <a:bodyPr>
            <a:spAutoFit/>
          </a:bodyPr>
          <a:lstStyle/>
          <a:p>
            <a:pPr marL="111125" indent="-111125"/>
            <a:r>
              <a:rPr lang="en-US" sz="1800" b="1" dirty="0">
                <a:latin typeface="Calibri" pitchFamily="34" charset="0"/>
                <a:cs typeface="Arial" charset="0"/>
              </a:rPr>
              <a:t>Restroom with Stalls </a:t>
            </a:r>
          </a:p>
          <a:p>
            <a:pPr marL="111125" indent="-111125"/>
            <a:r>
              <a:rPr lang="en-US" sz="1800" b="1" dirty="0">
                <a:latin typeface="Calibri" pitchFamily="34" charset="0"/>
                <a:cs typeface="Arial" charset="0"/>
              </a:rPr>
              <a:t>(Dual Tech: </a:t>
            </a:r>
            <a:r>
              <a:rPr lang="en-US" sz="1800" b="1" dirty="0" smtClean="0">
                <a:solidFill>
                  <a:srgbClr val="2D2DB9"/>
                </a:solidFill>
                <a:latin typeface="Calibri" pitchFamily="34" charset="0"/>
                <a:cs typeface="Arial" charset="0"/>
              </a:rPr>
              <a:t>WSX </a:t>
            </a:r>
            <a:r>
              <a:rPr lang="en-US" sz="1800" b="1" dirty="0">
                <a:solidFill>
                  <a:srgbClr val="2D2DB9"/>
                </a:solidFill>
                <a:latin typeface="Calibri" pitchFamily="34" charset="0"/>
                <a:cs typeface="Arial" charset="0"/>
              </a:rPr>
              <a:t>PDT</a:t>
            </a:r>
            <a:r>
              <a:rPr lang="en-US" sz="1800" b="1" dirty="0">
                <a:latin typeface="Calibri" pitchFamily="34" charset="0"/>
                <a:cs typeface="Arial" charset="0"/>
              </a:rPr>
              <a:t>)</a:t>
            </a:r>
          </a:p>
          <a:p>
            <a:pPr marL="111125" indent="-111125">
              <a:buFont typeface="Arial" charset="0"/>
              <a:buChar char="•"/>
            </a:pPr>
            <a:endParaRPr lang="en-US" sz="1800" dirty="0">
              <a:latin typeface="Calibri" pitchFamily="34" charset="0"/>
              <a:cs typeface="Arial" charset="0"/>
            </a:endParaRPr>
          </a:p>
          <a:p>
            <a:pPr marL="111125" indent="-111125"/>
            <a:endParaRPr lang="en-US" sz="1800" i="1" dirty="0">
              <a:latin typeface="Calibri" pitchFamily="34" charset="0"/>
            </a:endParaRPr>
          </a:p>
          <a:p>
            <a:pPr marL="111125" indent="-111125"/>
            <a:endParaRPr lang="en-US" sz="1800" i="1" dirty="0">
              <a:latin typeface="Calibri" pitchFamily="34" charset="0"/>
            </a:endParaRPr>
          </a:p>
        </p:txBody>
      </p:sp>
      <p:pic>
        <p:nvPicPr>
          <p:cNvPr id="17411" name="Picture 4" descr="WSDPDTRestroom"/>
          <p:cNvPicPr>
            <a:picLocks noChangeAspect="1" noChangeArrowheads="1"/>
          </p:cNvPicPr>
          <p:nvPr/>
        </p:nvPicPr>
        <p:blipFill>
          <a:blip r:embed="rId3" cstate="print"/>
          <a:srcRect/>
          <a:stretch>
            <a:fillRect/>
          </a:stretch>
        </p:blipFill>
        <p:spPr bwMode="auto">
          <a:xfrm>
            <a:off x="228600" y="1524000"/>
            <a:ext cx="4419600" cy="5203825"/>
          </a:xfrm>
          <a:prstGeom prst="rect">
            <a:avLst/>
          </a:prstGeom>
          <a:noFill/>
          <a:ln w="9525">
            <a:noFill/>
            <a:miter lim="800000"/>
            <a:headEnd/>
            <a:tailEnd/>
          </a:ln>
        </p:spPr>
      </p:pic>
      <p:sp>
        <p:nvSpPr>
          <p:cNvPr id="6"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a:solidFill>
                  <a:schemeClr val="bg1"/>
                </a:solidFill>
                <a:effectLst>
                  <a:outerShdw blurRad="38100" dist="38100" dir="2700000" algn="tl">
                    <a:srgbClr val="C0C0C0"/>
                  </a:outerShdw>
                </a:effectLst>
                <a:latin typeface="Calibri" pitchFamily="34" charset="0"/>
              </a:rPr>
              <a:t>Applications: Wall Switch </a:t>
            </a:r>
            <a:r>
              <a:rPr lang="en-US" sz="2800" b="1" dirty="0" smtClean="0">
                <a:solidFill>
                  <a:schemeClr val="bg1"/>
                </a:solidFill>
                <a:effectLst>
                  <a:outerShdw blurRad="38100" dist="38100" dir="2700000" algn="tl">
                    <a:srgbClr val="C0C0C0"/>
                  </a:outerShdw>
                </a:effectLst>
                <a:latin typeface="Calibri" pitchFamily="34" charset="0"/>
              </a:rPr>
              <a:t>Sensors</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1" name="Picture 8" descr="WSD-SA3"/>
          <p:cNvPicPr>
            <a:picLocks noChangeAspect="1" noChangeArrowheads="1"/>
          </p:cNvPicPr>
          <p:nvPr/>
        </p:nvPicPr>
        <p:blipFill>
          <a:blip r:embed="rId3" cstate="print"/>
          <a:srcRect l="6322" r="8786"/>
          <a:stretch>
            <a:fillRect/>
          </a:stretch>
        </p:blipFill>
        <p:spPr bwMode="auto">
          <a:xfrm>
            <a:off x="0" y="895350"/>
            <a:ext cx="7162800" cy="5962650"/>
          </a:xfrm>
          <a:prstGeom prst="rect">
            <a:avLst/>
          </a:prstGeom>
          <a:noFill/>
          <a:ln w="9525">
            <a:noFill/>
            <a:miter lim="800000"/>
            <a:headEnd/>
            <a:tailEnd/>
          </a:ln>
        </p:spPr>
      </p:pic>
      <p:sp>
        <p:nvSpPr>
          <p:cNvPr id="46083" name="Text Box 4"/>
          <p:cNvSpPr txBox="1">
            <a:spLocks noChangeArrowheads="1"/>
          </p:cNvSpPr>
          <p:nvPr/>
        </p:nvSpPr>
        <p:spPr bwMode="auto">
          <a:xfrm>
            <a:off x="7162800" y="914400"/>
            <a:ext cx="1981200" cy="4486275"/>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Example</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Window in wall next to door</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Sensor mounted on adjacent wall</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Person walks by door</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Sensors see out the door and turns on lights automatically</a:t>
            </a:r>
          </a:p>
          <a:p>
            <a:pPr marL="166688" indent="-166688">
              <a:buFont typeface="Arial" charset="0"/>
              <a:buChar char="•"/>
            </a:pPr>
            <a:endParaRPr lang="en-US" sz="1800">
              <a:latin typeface="Calibri" pitchFamily="34" charset="0"/>
              <a:cs typeface="Arial" charset="0"/>
            </a:endParaRPr>
          </a:p>
        </p:txBody>
      </p:sp>
      <p:sp>
        <p:nvSpPr>
          <p:cNvPr id="12" name="Rectangle 2"/>
          <p:cNvSpPr>
            <a:spLocks noChangeArrowheads="1"/>
          </p:cNvSpPr>
          <p:nvPr/>
        </p:nvSpPr>
        <p:spPr bwMode="auto">
          <a:xfrm>
            <a:off x="457200" y="0"/>
            <a:ext cx="83058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r>
              <a:rPr lang="en-US" sz="2800" b="1" dirty="0" smtClean="0">
                <a:solidFill>
                  <a:schemeClr val="bg1"/>
                </a:solidFill>
                <a:effectLst>
                  <a:outerShdw blurRad="38100" dist="38100" dir="2700000" algn="tl">
                    <a:srgbClr val="C0C0C0"/>
                  </a:outerShdw>
                </a:effectLst>
                <a:latin typeface="Calibri" pitchFamily="34" charset="0"/>
              </a:rPr>
              <a:t>Manual On</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9" name="Picture 5" descr="WSD-SA1"/>
          <p:cNvPicPr>
            <a:picLocks noChangeAspect="1" noChangeArrowheads="1"/>
          </p:cNvPicPr>
          <p:nvPr/>
        </p:nvPicPr>
        <p:blipFill>
          <a:blip r:embed="rId3" cstate="print"/>
          <a:srcRect/>
          <a:stretch>
            <a:fillRect/>
          </a:stretch>
        </p:blipFill>
        <p:spPr bwMode="auto">
          <a:xfrm>
            <a:off x="0" y="895350"/>
            <a:ext cx="7119938" cy="5962650"/>
          </a:xfrm>
          <a:prstGeom prst="rect">
            <a:avLst/>
          </a:prstGeom>
          <a:noFill/>
          <a:ln w="9525">
            <a:noFill/>
            <a:miter lim="800000"/>
            <a:headEnd/>
            <a:tailEnd/>
          </a:ln>
        </p:spPr>
      </p:pic>
      <p:sp>
        <p:nvSpPr>
          <p:cNvPr id="48131" name="Text Box 4"/>
          <p:cNvSpPr txBox="1">
            <a:spLocks noChangeArrowheads="1"/>
          </p:cNvSpPr>
          <p:nvPr/>
        </p:nvSpPr>
        <p:spPr bwMode="auto">
          <a:xfrm>
            <a:off x="7162800" y="914400"/>
            <a:ext cx="1981200" cy="1465263"/>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Example</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rPr>
              <a:t>Manual On is the best solution!</a:t>
            </a:r>
          </a:p>
          <a:p>
            <a:pPr marL="166688" indent="-166688"/>
            <a:endParaRPr lang="en-US" sz="1800">
              <a:latin typeface="Calibri" pitchFamily="34" charset="0"/>
              <a:cs typeface="Arial" charset="0"/>
            </a:endParaRPr>
          </a:p>
        </p:txBody>
      </p:sp>
      <p:sp>
        <p:nvSpPr>
          <p:cNvPr id="12" name="Rectangle 2"/>
          <p:cNvSpPr>
            <a:spLocks noChangeArrowheads="1"/>
          </p:cNvSpPr>
          <p:nvPr/>
        </p:nvSpPr>
        <p:spPr bwMode="auto">
          <a:xfrm>
            <a:off x="457200" y="0"/>
            <a:ext cx="83058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r>
              <a:rPr lang="en-US" sz="2800" b="1" dirty="0" smtClean="0">
                <a:solidFill>
                  <a:schemeClr val="bg1"/>
                </a:solidFill>
                <a:effectLst>
                  <a:outerShdw blurRad="38100" dist="38100" dir="2700000" algn="tl">
                    <a:srgbClr val="C0C0C0"/>
                  </a:outerShdw>
                </a:effectLst>
                <a:latin typeface="Calibri" pitchFamily="34" charset="0"/>
              </a:rPr>
              <a:t>Manual On</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7162800" y="914400"/>
            <a:ext cx="1981200" cy="3662363"/>
          </a:xfrm>
          <a:prstGeom prst="rect">
            <a:avLst/>
          </a:prstGeom>
          <a:noFill/>
          <a:ln w="9525">
            <a:noFill/>
            <a:miter lim="800000"/>
            <a:headEnd/>
            <a:tailEnd/>
          </a:ln>
        </p:spPr>
        <p:txBody>
          <a:bodyPr>
            <a:spAutoFit/>
          </a:bodyPr>
          <a:lstStyle/>
          <a:p>
            <a:pPr marL="166688" indent="-166688"/>
            <a:r>
              <a:rPr lang="en-US" sz="1800" b="1" u="sng" dirty="0">
                <a:latin typeface="Calibri" pitchFamily="34" charset="0"/>
                <a:cs typeface="Arial" charset="0"/>
              </a:rPr>
              <a:t>Example</a:t>
            </a:r>
          </a:p>
          <a:p>
            <a:pPr marL="166688" indent="-166688"/>
            <a:endParaRPr lang="en-US" sz="1800" u="sng" dirty="0">
              <a:latin typeface="Calibri" pitchFamily="34" charset="0"/>
              <a:cs typeface="Arial" charset="0"/>
            </a:endParaRPr>
          </a:p>
          <a:p>
            <a:pPr marL="166688" indent="-166688">
              <a:buFont typeface="Arial" charset="0"/>
              <a:buChar char="•"/>
            </a:pPr>
            <a:r>
              <a:rPr lang="en-US" sz="1800" dirty="0">
                <a:latin typeface="Calibri" pitchFamily="34" charset="0"/>
              </a:rPr>
              <a:t>Manual On is the best solution!</a:t>
            </a: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Default operation of </a:t>
            </a:r>
            <a:r>
              <a:rPr lang="en-US" sz="1800" b="1" i="1" dirty="0" smtClean="0">
                <a:solidFill>
                  <a:srgbClr val="2D2DB9"/>
                </a:solidFill>
                <a:latin typeface="Calibri" pitchFamily="34" charset="0"/>
              </a:rPr>
              <a:t>WSX SA </a:t>
            </a:r>
            <a:r>
              <a:rPr lang="en-US" sz="1800" i="1" dirty="0">
                <a:latin typeface="Calibri" pitchFamily="34" charset="0"/>
              </a:rPr>
              <a:t>&amp;</a:t>
            </a:r>
          </a:p>
          <a:p>
            <a:pPr marL="166688" indent="-166688" algn="ctr">
              <a:buFont typeface="Wingdings" pitchFamily="2" charset="2"/>
              <a:buNone/>
            </a:pPr>
            <a:r>
              <a:rPr lang="en-US" sz="1800" b="1" i="1" dirty="0" smtClean="0">
                <a:solidFill>
                  <a:srgbClr val="2D2DB9"/>
                </a:solidFill>
                <a:latin typeface="Calibri" pitchFamily="34" charset="0"/>
              </a:rPr>
              <a:t>WSX </a:t>
            </a:r>
            <a:r>
              <a:rPr lang="en-US" sz="1800" b="1" i="1" dirty="0">
                <a:solidFill>
                  <a:srgbClr val="2D2DB9"/>
                </a:solidFill>
                <a:latin typeface="Calibri" pitchFamily="34" charset="0"/>
              </a:rPr>
              <a:t>PDT SA</a:t>
            </a:r>
          </a:p>
          <a:p>
            <a:pPr marL="166688" indent="-166688" algn="ctr">
              <a:buFont typeface="Wingdings" pitchFamily="2" charset="2"/>
              <a:buNone/>
            </a:pPr>
            <a:endParaRPr lang="en-US" sz="1800" b="1" i="1" dirty="0">
              <a:solidFill>
                <a:srgbClr val="2D2DB9"/>
              </a:solidFill>
              <a:latin typeface="Calibri" pitchFamily="34" charset="0"/>
            </a:endParaRPr>
          </a:p>
          <a:p>
            <a:pPr marL="166688" indent="-166688">
              <a:buFont typeface="Arial" charset="0"/>
              <a:buChar char="•"/>
            </a:pPr>
            <a:r>
              <a:rPr lang="en-US" sz="1800" dirty="0">
                <a:latin typeface="Calibri" pitchFamily="34" charset="0"/>
              </a:rPr>
              <a:t>Available via setting  on standard units</a:t>
            </a:r>
          </a:p>
        </p:txBody>
      </p:sp>
      <p:pic>
        <p:nvPicPr>
          <p:cNvPr id="50178" name="Picture 2053" descr="WSD-SA2"/>
          <p:cNvPicPr>
            <a:picLocks noChangeAspect="1" noChangeArrowheads="1"/>
          </p:cNvPicPr>
          <p:nvPr/>
        </p:nvPicPr>
        <p:blipFill>
          <a:blip r:embed="rId3" cstate="print"/>
          <a:srcRect/>
          <a:stretch>
            <a:fillRect/>
          </a:stretch>
        </p:blipFill>
        <p:spPr bwMode="auto">
          <a:xfrm>
            <a:off x="0" y="895350"/>
            <a:ext cx="7119938" cy="5962650"/>
          </a:xfrm>
          <a:prstGeom prst="rect">
            <a:avLst/>
          </a:prstGeom>
          <a:noFill/>
          <a:ln w="9525">
            <a:noFill/>
            <a:miter lim="800000"/>
            <a:headEnd/>
            <a:tailEnd/>
          </a:ln>
        </p:spPr>
      </p:pic>
      <p:sp>
        <p:nvSpPr>
          <p:cNvPr id="12" name="Rectangle 2"/>
          <p:cNvSpPr>
            <a:spLocks noGrp="1" noChangeArrowheads="1"/>
          </p:cNvSpPr>
          <p:nvPr>
            <p:ph type="title"/>
          </p:nvPr>
        </p:nvSpPr>
        <p:spPr bwMode="auto">
          <a:xfrm>
            <a:off x="457200" y="0"/>
            <a:ext cx="83058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a:r>
              <a:rPr lang="en-US" sz="2800" b="1" dirty="0" smtClean="0">
                <a:effectLst>
                  <a:outerShdw blurRad="38100" dist="38100" dir="2700000" algn="tl">
                    <a:srgbClr val="C0C0C0"/>
                  </a:outerShdw>
                </a:effectLst>
                <a:latin typeface="Calibri" pitchFamily="34" charset="0"/>
              </a:rPr>
              <a:t>Other Operational Modes of the WSX: </a:t>
            </a:r>
            <a:r>
              <a:rPr lang="en-US" sz="2800" b="1" dirty="0" smtClean="0">
                <a:solidFill>
                  <a:schemeClr val="bg1"/>
                </a:solidFill>
                <a:effectLst>
                  <a:outerShdw blurRad="38100" dist="38100" dir="2700000" algn="tl">
                    <a:srgbClr val="C0C0C0"/>
                  </a:outerShdw>
                </a:effectLst>
                <a:latin typeface="Calibri" pitchFamily="34" charset="0"/>
              </a:rPr>
              <a:t>Manual On</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2133600"/>
            <a:ext cx="5715000" cy="1600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effectLst>
                  <a:outerShdw blurRad="38100" dist="38100" dir="2700000" algn="tl">
                    <a:srgbClr val="C0C0C0"/>
                  </a:outerShdw>
                </a:effectLst>
                <a:latin typeface="Calibri" pitchFamily="34" charset="0"/>
              </a:rPr>
              <a:t>Question:</a:t>
            </a: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What is a Vacancy Sensor?</a:t>
            </a: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400800" y="1828800"/>
            <a:ext cx="1673157" cy="3276600"/>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152400"/>
            <a:ext cx="7924800" cy="13716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chemeClr val="tx1"/>
                </a:solidFill>
                <a:effectLst>
                  <a:outerShdw blurRad="38100" dist="38100" dir="2700000" algn="tl">
                    <a:srgbClr val="C0C0C0"/>
                  </a:outerShdw>
                </a:effectLst>
                <a:latin typeface="Calibri" pitchFamily="34" charset="0"/>
              </a:rPr>
              <a:t>Commonly used (&amp; misused) terms…</a:t>
            </a:r>
            <a:endParaRPr lang="en-US" sz="2800" dirty="0" smtClean="0">
              <a:solidFill>
                <a:schemeClr val="tx1"/>
              </a:solidFill>
              <a:effectLst>
                <a:outerShdw blurRad="38100" dist="38100" dir="2700000" algn="tl">
                  <a:srgbClr val="C0C0C0"/>
                </a:outerShdw>
              </a:effectLst>
              <a:latin typeface="Calibri" pitchFamily="34" charset="0"/>
            </a:endParaRPr>
          </a:p>
        </p:txBody>
      </p:sp>
      <p:sp>
        <p:nvSpPr>
          <p:cNvPr id="4" name="Text Box 8"/>
          <p:cNvSpPr txBox="1">
            <a:spLocks noChangeArrowheads="1"/>
          </p:cNvSpPr>
          <p:nvPr/>
        </p:nvSpPr>
        <p:spPr bwMode="auto">
          <a:xfrm>
            <a:off x="457200" y="1371600"/>
            <a:ext cx="6324600" cy="2092881"/>
          </a:xfrm>
          <a:prstGeom prst="rect">
            <a:avLst/>
          </a:prstGeom>
          <a:noFill/>
          <a:ln w="9525">
            <a:noFill/>
            <a:miter lim="800000"/>
            <a:headEnd/>
            <a:tailEnd/>
          </a:ln>
          <a:effectLst/>
        </p:spPr>
        <p:txBody>
          <a:bodyPr wrap="square">
            <a:spAutoFit/>
          </a:bodyPr>
          <a:lstStyle/>
          <a:p>
            <a:r>
              <a:rPr lang="en-US" sz="2000" u="sng" dirty="0" smtClean="0">
                <a:latin typeface="Calibri" pitchFamily="34" charset="0"/>
              </a:rPr>
              <a:t>Occupant Sensor </a:t>
            </a:r>
          </a:p>
          <a:p>
            <a:r>
              <a:rPr lang="en-US" sz="1800" dirty="0" smtClean="0">
                <a:latin typeface="Calibri" pitchFamily="34" charset="0"/>
              </a:rPr>
              <a:t>The term occupant sensor applies to a device that controls indoor lighting systems. </a:t>
            </a:r>
          </a:p>
          <a:p>
            <a:endParaRPr lang="en-US" sz="1800" dirty="0" smtClean="0">
              <a:latin typeface="Calibri" pitchFamily="34" charset="0"/>
            </a:endParaRPr>
          </a:p>
          <a:p>
            <a:r>
              <a:rPr lang="en-US" sz="2000" u="sng" dirty="0" smtClean="0">
                <a:latin typeface="Calibri" pitchFamily="34" charset="0"/>
              </a:rPr>
              <a:t>Motion Sensor </a:t>
            </a:r>
          </a:p>
          <a:p>
            <a:r>
              <a:rPr lang="en-US" sz="1800" dirty="0" smtClean="0">
                <a:latin typeface="Calibri" pitchFamily="34" charset="0"/>
              </a:rPr>
              <a:t>When the device is used to control outdoor lighting systems, it is termed a motion sensor. </a:t>
            </a:r>
          </a:p>
        </p:txBody>
      </p:sp>
      <p:sp>
        <p:nvSpPr>
          <p:cNvPr id="6" name="Text Box 8"/>
          <p:cNvSpPr txBox="1">
            <a:spLocks noChangeArrowheads="1"/>
          </p:cNvSpPr>
          <p:nvPr/>
        </p:nvSpPr>
        <p:spPr bwMode="auto">
          <a:xfrm>
            <a:off x="457200" y="3581400"/>
            <a:ext cx="8077200" cy="2062103"/>
          </a:xfrm>
          <a:prstGeom prst="rect">
            <a:avLst/>
          </a:prstGeom>
          <a:noFill/>
          <a:ln w="9525">
            <a:noFill/>
            <a:miter lim="800000"/>
            <a:headEnd/>
            <a:tailEnd/>
          </a:ln>
          <a:effectLst/>
        </p:spPr>
        <p:txBody>
          <a:bodyPr wrap="square">
            <a:spAutoFit/>
          </a:bodyPr>
          <a:lstStyle/>
          <a:p>
            <a:r>
              <a:rPr lang="en-US" sz="2000" u="sng" dirty="0" smtClean="0">
                <a:latin typeface="Calibri" pitchFamily="34" charset="0"/>
              </a:rPr>
              <a:t>Types of Occupant Sensors </a:t>
            </a:r>
          </a:p>
          <a:p>
            <a:pPr lvl="1"/>
            <a:r>
              <a:rPr lang="en-US" sz="2000" u="sng" dirty="0" smtClean="0">
                <a:latin typeface="Calibri" pitchFamily="34" charset="0"/>
              </a:rPr>
              <a:t>Occupancy Sensor</a:t>
            </a:r>
            <a:r>
              <a:rPr lang="en-US" sz="2000" dirty="0" smtClean="0">
                <a:latin typeface="Calibri" pitchFamily="34" charset="0"/>
              </a:rPr>
              <a:t>: </a:t>
            </a:r>
            <a:r>
              <a:rPr lang="en-US" sz="1600" dirty="0" smtClean="0">
                <a:latin typeface="Calibri" pitchFamily="34" charset="0"/>
              </a:rPr>
              <a:t>Auto On, Auto Off  (e.g. WSX)</a:t>
            </a:r>
            <a:endParaRPr lang="en-US" dirty="0" smtClean="0">
              <a:latin typeface="Calibri" pitchFamily="34" charset="0"/>
            </a:endParaRPr>
          </a:p>
          <a:p>
            <a:pPr lvl="1"/>
            <a:r>
              <a:rPr lang="en-US" sz="2000" u="sng" dirty="0" smtClean="0">
                <a:latin typeface="Calibri" pitchFamily="34" charset="0"/>
              </a:rPr>
              <a:t>Manual On Occupancy Sensor</a:t>
            </a:r>
            <a:r>
              <a:rPr lang="en-US" sz="2000" dirty="0" smtClean="0">
                <a:latin typeface="Calibri" pitchFamily="34" charset="0"/>
              </a:rPr>
              <a:t>: </a:t>
            </a:r>
            <a:r>
              <a:rPr lang="en-US" sz="1600" dirty="0" smtClean="0">
                <a:latin typeface="Calibri" pitchFamily="34" charset="0"/>
              </a:rPr>
              <a:t>Manual On, Auto Off (e.g. WSX SA)</a:t>
            </a:r>
          </a:p>
          <a:p>
            <a:pPr marL="682625" lvl="1" indent="-225425"/>
            <a:r>
              <a:rPr lang="en-US" sz="1600" dirty="0" smtClean="0">
                <a:latin typeface="Calibri" pitchFamily="34" charset="0"/>
              </a:rPr>
              <a:t>	Device </a:t>
            </a:r>
            <a:r>
              <a:rPr lang="en-US" sz="1600" u="sng" dirty="0" smtClean="0">
                <a:solidFill>
                  <a:srgbClr val="FF0000"/>
                </a:solidFill>
                <a:latin typeface="Calibri" pitchFamily="34" charset="0"/>
              </a:rPr>
              <a:t>can</a:t>
            </a:r>
            <a:r>
              <a:rPr lang="en-US" sz="1600" dirty="0" smtClean="0">
                <a:latin typeface="Calibri" pitchFamily="34" charset="0"/>
              </a:rPr>
              <a:t> be converted to Auto On/Auto Off) </a:t>
            </a:r>
            <a:endParaRPr lang="en-US" dirty="0" smtClean="0">
              <a:latin typeface="Calibri" pitchFamily="34" charset="0"/>
            </a:endParaRPr>
          </a:p>
          <a:p>
            <a:pPr lvl="1"/>
            <a:r>
              <a:rPr lang="en-US" sz="2000" u="sng" dirty="0" smtClean="0">
                <a:latin typeface="Calibri" pitchFamily="34" charset="0"/>
              </a:rPr>
              <a:t>Vacancy Sensor</a:t>
            </a:r>
            <a:r>
              <a:rPr lang="en-US" sz="2000" dirty="0" smtClean="0">
                <a:latin typeface="Calibri" pitchFamily="34" charset="0"/>
              </a:rPr>
              <a:t>: </a:t>
            </a:r>
            <a:r>
              <a:rPr lang="en-US" sz="1600" dirty="0" smtClean="0">
                <a:latin typeface="Calibri" pitchFamily="34" charset="0"/>
              </a:rPr>
              <a:t>Manual On, Auto Off (e.g. WSX VA)</a:t>
            </a:r>
          </a:p>
          <a:p>
            <a:pPr marL="682625" lvl="1" indent="-225425"/>
            <a:r>
              <a:rPr lang="en-US" sz="1600" dirty="0" smtClean="0">
                <a:latin typeface="Calibri" pitchFamily="34" charset="0"/>
              </a:rPr>
              <a:t>	Device </a:t>
            </a:r>
            <a:r>
              <a:rPr lang="en-US" sz="1600" u="sng" dirty="0" smtClean="0">
                <a:solidFill>
                  <a:srgbClr val="FF0000"/>
                </a:solidFill>
                <a:latin typeface="Calibri" pitchFamily="34" charset="0"/>
              </a:rPr>
              <a:t>shall not </a:t>
            </a:r>
            <a:r>
              <a:rPr lang="en-US" sz="1600" dirty="0" smtClean="0">
                <a:latin typeface="Calibri" pitchFamily="34" charset="0"/>
              </a:rPr>
              <a:t>be capable of being converted to an Auto On functionality. Typically energy codes (T24) only require Vacancy sensors in residential applications. </a:t>
            </a:r>
            <a:endParaRPr lang="en-US"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2133600"/>
            <a:ext cx="5715000" cy="1600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effectLst>
                  <a:outerShdw blurRad="38100" dist="38100" dir="2700000" algn="tl">
                    <a:srgbClr val="C0C0C0"/>
                  </a:outerShdw>
                </a:effectLst>
                <a:latin typeface="Calibri" pitchFamily="34" charset="0"/>
              </a:rPr>
              <a:t>Question:</a:t>
            </a: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Can sensors see through glass?</a:t>
            </a: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269" name="Picture 5" descr="#0DarkOfficeEmptyHall"/>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139270" name="Rectangle 6"/>
          <p:cNvSpPr>
            <a:spLocks noChangeArrowheads="1"/>
          </p:cNvSpPr>
          <p:nvPr/>
        </p:nvSpPr>
        <p:spPr bwMode="auto">
          <a:xfrm>
            <a:off x="6934200" y="2360613"/>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However, PIR </a:t>
            </a:r>
          </a:p>
          <a:p>
            <a:pPr marL="166688" indent="-166688"/>
            <a:r>
              <a:rPr lang="en-US" sz="1800">
                <a:latin typeface="Calibri" pitchFamily="34" charset="0"/>
              </a:rPr>
              <a:t>   can see reflections</a:t>
            </a:r>
          </a:p>
        </p:txBody>
      </p:sp>
      <p:sp>
        <p:nvSpPr>
          <p:cNvPr id="139274"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10"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a:t>
            </a:r>
            <a:r>
              <a:rPr lang="en-US" sz="2800" b="1" dirty="0">
                <a:effectLst>
                  <a:outerShdw blurRad="38100" dist="38100" dir="2700000" algn="tl">
                    <a:srgbClr val="C0C0C0"/>
                  </a:outerShdw>
                </a:effectLst>
                <a:latin typeface="Calibri" pitchFamily="34" charset="0"/>
              </a:rPr>
              <a:t>Modes of the </a:t>
            </a:r>
            <a:r>
              <a:rPr lang="en-US" sz="2800" b="1" dirty="0" smtClean="0">
                <a:effectLst>
                  <a:outerShdw blurRad="38100" dist="38100" dir="2700000" algn="tl">
                    <a:srgbClr val="C0C0C0"/>
                  </a:outerShdw>
                </a:effectLst>
                <a:latin typeface="Calibri" pitchFamily="34" charset="0"/>
              </a:rPr>
              <a:t>WSX: </a:t>
            </a:r>
          </a:p>
          <a:p>
            <a:r>
              <a:rPr lang="en-US" b="1" dirty="0" smtClean="0">
                <a:solidFill>
                  <a:schemeClr val="bg1"/>
                </a:solidFill>
                <a:effectLst>
                  <a:outerShdw blurRad="38100" dist="38100" dir="2700000" algn="tl">
                    <a:srgbClr val="C0C0C0"/>
                  </a:outerShdw>
                </a:effectLst>
                <a:latin typeface="Calibri" pitchFamily="34" charset="0"/>
              </a:rPr>
              <a:t>Reduced </a:t>
            </a:r>
            <a:r>
              <a:rPr lang="en-US" b="1" dirty="0">
                <a:solidFill>
                  <a:schemeClr val="bg1"/>
                </a:solidFill>
                <a:effectLst>
                  <a:outerShdw blurRad="38100" dist="38100" dir="2700000" algn="tl">
                    <a:srgbClr val="C0C0C0"/>
                  </a:outerShdw>
                </a:effectLst>
                <a:latin typeface="Calibri" pitchFamily="34" charset="0"/>
              </a:rPr>
              <a:t>Turn 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31" descr="#1ManInHall"/>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66562"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66563"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a:t>
            </a:r>
            <a:r>
              <a:rPr lang="en-US" sz="1800" dirty="0" smtClean="0">
                <a:latin typeface="Calibri" pitchFamily="34" charset="0"/>
              </a:rPr>
              <a:t>reflections</a:t>
            </a:r>
            <a:endParaRPr lang="en-US" sz="1800" dirty="0">
              <a:latin typeface="Calibri" pitchFamily="34" charset="0"/>
            </a:endParaRPr>
          </a:p>
        </p:txBody>
      </p:sp>
      <p:sp>
        <p:nvSpPr>
          <p:cNvPr id="66564"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66565"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2"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8" descr="#2ManCenterHall"/>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68610"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68611"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reflections</a:t>
            </a:r>
          </a:p>
        </p:txBody>
      </p:sp>
      <p:sp>
        <p:nvSpPr>
          <p:cNvPr id="68612"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68613"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2"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8" descr="#3BNoRaysManPassesDoorBrigh"/>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70658" name="Rectangle 9"/>
          <p:cNvSpPr>
            <a:spLocks noChangeArrowheads="1"/>
          </p:cNvSpPr>
          <p:nvPr/>
        </p:nvSpPr>
        <p:spPr bwMode="auto">
          <a:xfrm>
            <a:off x="6935788" y="4341813"/>
            <a:ext cx="2055812" cy="923330"/>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Reflection of person shows in window</a:t>
            </a:r>
          </a:p>
        </p:txBody>
      </p:sp>
      <p:pic>
        <p:nvPicPr>
          <p:cNvPr id="70659" name="Picture 10" descr="#3CNoRaysDarkRmManPassesDr"/>
          <p:cNvPicPr>
            <a:picLocks noChangeAspect="1" noChangeArrowheads="1"/>
          </p:cNvPicPr>
          <p:nvPr/>
        </p:nvPicPr>
        <p:blipFill>
          <a:blip r:embed="rId4" cstate="print"/>
          <a:srcRect/>
          <a:stretch>
            <a:fillRect/>
          </a:stretch>
        </p:blipFill>
        <p:spPr bwMode="auto">
          <a:xfrm>
            <a:off x="0" y="1041400"/>
            <a:ext cx="6934200" cy="5810250"/>
          </a:xfrm>
          <a:prstGeom prst="rect">
            <a:avLst/>
          </a:prstGeom>
          <a:noFill/>
          <a:ln w="9525">
            <a:noFill/>
            <a:miter lim="800000"/>
            <a:headEnd/>
            <a:tailEnd/>
          </a:ln>
        </p:spPr>
      </p:pic>
      <p:sp>
        <p:nvSpPr>
          <p:cNvPr id="70660"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70661"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reflections</a:t>
            </a:r>
          </a:p>
        </p:txBody>
      </p:sp>
      <p:sp>
        <p:nvSpPr>
          <p:cNvPr id="70662"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70663"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7" name="Picture 30" descr="S:\The Organyz Project\Library\ROOM APPS\Closets\WSD_PIR_janitorcloset.tif"/>
          <p:cNvPicPr>
            <a:picLocks noChangeAspect="1" noChangeArrowheads="1"/>
          </p:cNvPicPr>
          <p:nvPr/>
        </p:nvPicPr>
        <p:blipFill>
          <a:blip r:embed="rId3" cstate="print"/>
          <a:srcRect/>
          <a:stretch>
            <a:fillRect/>
          </a:stretch>
        </p:blipFill>
        <p:spPr bwMode="auto">
          <a:xfrm>
            <a:off x="533400" y="1581150"/>
            <a:ext cx="3136900" cy="2133600"/>
          </a:xfrm>
          <a:prstGeom prst="rect">
            <a:avLst/>
          </a:prstGeom>
          <a:noFill/>
          <a:ln w="9525">
            <a:noFill/>
            <a:miter lim="800000"/>
            <a:headEnd/>
            <a:tailEnd/>
          </a:ln>
        </p:spPr>
      </p:pic>
      <p:sp>
        <p:nvSpPr>
          <p:cNvPr id="15" name="Text Box 8"/>
          <p:cNvSpPr txBox="1">
            <a:spLocks noChangeArrowheads="1"/>
          </p:cNvSpPr>
          <p:nvPr/>
        </p:nvSpPr>
        <p:spPr bwMode="auto">
          <a:xfrm>
            <a:off x="3962400" y="1681877"/>
            <a:ext cx="4953000" cy="2031325"/>
          </a:xfrm>
          <a:prstGeom prst="rect">
            <a:avLst/>
          </a:prstGeom>
          <a:noFill/>
          <a:ln w="9525">
            <a:noFill/>
            <a:miter lim="800000"/>
            <a:headEnd/>
            <a:tailEnd/>
          </a:ln>
          <a:effectLst/>
        </p:spPr>
        <p:txBody>
          <a:bodyPr wrap="square">
            <a:spAutoFit/>
          </a:bodyPr>
          <a:lstStyle/>
          <a:p>
            <a:pPr marL="111125" indent="-111125"/>
            <a:r>
              <a:rPr lang="en-US" sz="1800" b="1" u="sng" dirty="0">
                <a:latin typeface="Calibri" pitchFamily="34" charset="0"/>
                <a:cs typeface="Arial" charset="0"/>
              </a:rPr>
              <a:t>Closet &amp; Storage (PIR: </a:t>
            </a:r>
            <a:r>
              <a:rPr lang="en-US" sz="1800" b="1" u="sng" dirty="0" smtClean="0">
                <a:solidFill>
                  <a:srgbClr val="2D2DB9"/>
                </a:solidFill>
                <a:latin typeface="Calibri" pitchFamily="34" charset="0"/>
                <a:cs typeface="Arial" charset="0"/>
              </a:rPr>
              <a:t>WSX</a:t>
            </a:r>
            <a:r>
              <a:rPr lang="en-US" sz="1800" b="1" u="sng" dirty="0" smtClean="0">
                <a:latin typeface="Calibri" pitchFamily="34" charset="0"/>
                <a:cs typeface="Arial" charset="0"/>
              </a:rPr>
              <a:t>)</a:t>
            </a:r>
            <a:endParaRPr lang="en-US" sz="1800" b="1" u="sng" dirty="0">
              <a:latin typeface="Calibri" pitchFamily="34" charset="0"/>
              <a:cs typeface="Arial" charset="0"/>
            </a:endParaRPr>
          </a:p>
          <a:p>
            <a:pPr marL="111125" indent="-111125">
              <a:buFont typeface="Arial" charset="0"/>
              <a:buChar char="•"/>
            </a:pPr>
            <a:r>
              <a:rPr lang="en-US" sz="1800" dirty="0">
                <a:latin typeface="Calibri" pitchFamily="34" charset="0"/>
              </a:rPr>
              <a:t>Better payback than changing incandescent to a fluorescent!</a:t>
            </a:r>
            <a:endParaRPr lang="en-US" sz="1800" dirty="0">
              <a:latin typeface="Calibri" pitchFamily="34" charset="0"/>
              <a:cs typeface="Arial" charset="0"/>
            </a:endParaRPr>
          </a:p>
          <a:p>
            <a:pPr marL="111125" indent="-111125">
              <a:buFont typeface="Arial" charset="0"/>
              <a:buChar char="•"/>
            </a:pPr>
            <a:r>
              <a:rPr lang="en-US" sz="1800" dirty="0">
                <a:latin typeface="Calibri" pitchFamily="34" charset="0"/>
              </a:rPr>
              <a:t>Reduces light usage to less than 500 hrs per year</a:t>
            </a:r>
          </a:p>
          <a:p>
            <a:pPr marL="111125" indent="-111125">
              <a:buFont typeface="Arial" charset="0"/>
              <a:buChar char="•"/>
            </a:pPr>
            <a:r>
              <a:rPr lang="en-US" sz="1800" dirty="0">
                <a:latin typeface="Calibri" pitchFamily="34" charset="0"/>
              </a:rPr>
              <a:t>Convenience – No fumbling in the </a:t>
            </a:r>
            <a:r>
              <a:rPr lang="en-US" sz="1800" dirty="0" smtClean="0">
                <a:latin typeface="Calibri" pitchFamily="34" charset="0"/>
              </a:rPr>
              <a:t>dark</a:t>
            </a:r>
            <a:endParaRPr lang="en-US" sz="1800" dirty="0">
              <a:latin typeface="Calibri" pitchFamily="34" charset="0"/>
              <a:cs typeface="Arial" charset="0"/>
            </a:endParaRPr>
          </a:p>
          <a:p>
            <a:pPr marL="111125" indent="-111125"/>
            <a:endParaRPr lang="en-US" sz="1800" i="1" dirty="0">
              <a:latin typeface="Calibri" pitchFamily="34" charset="0"/>
            </a:endParaRPr>
          </a:p>
          <a:p>
            <a:pPr marL="111125" indent="-111125"/>
            <a:endParaRPr lang="en-US" sz="1800" i="1" dirty="0">
              <a:latin typeface="Calibri" pitchFamily="34" charset="0"/>
            </a:endParaRPr>
          </a:p>
        </p:txBody>
      </p:sp>
      <p:pic>
        <p:nvPicPr>
          <p:cNvPr id="19459" name="Picture 4" descr="WSDHallway"/>
          <p:cNvPicPr>
            <a:picLocks noChangeAspect="1" noChangeArrowheads="1"/>
          </p:cNvPicPr>
          <p:nvPr/>
        </p:nvPicPr>
        <p:blipFill>
          <a:blip r:embed="rId4" cstate="print"/>
          <a:srcRect/>
          <a:stretch>
            <a:fillRect/>
          </a:stretch>
        </p:blipFill>
        <p:spPr bwMode="auto">
          <a:xfrm>
            <a:off x="5334000" y="3730625"/>
            <a:ext cx="3200400" cy="2389188"/>
          </a:xfrm>
          <a:prstGeom prst="rect">
            <a:avLst/>
          </a:prstGeom>
          <a:noFill/>
          <a:ln w="9525">
            <a:noFill/>
            <a:miter lim="800000"/>
            <a:headEnd/>
            <a:tailEnd/>
          </a:ln>
        </p:spPr>
      </p:pic>
      <p:sp>
        <p:nvSpPr>
          <p:cNvPr id="17" name="Text Box 8"/>
          <p:cNvSpPr txBox="1">
            <a:spLocks noChangeArrowheads="1"/>
          </p:cNvSpPr>
          <p:nvPr/>
        </p:nvSpPr>
        <p:spPr bwMode="auto">
          <a:xfrm>
            <a:off x="381000" y="3912275"/>
            <a:ext cx="4876800" cy="2031325"/>
          </a:xfrm>
          <a:prstGeom prst="rect">
            <a:avLst/>
          </a:prstGeom>
          <a:noFill/>
          <a:ln w="9525">
            <a:noFill/>
            <a:miter lim="800000"/>
            <a:headEnd/>
            <a:tailEnd/>
          </a:ln>
          <a:effectLst/>
        </p:spPr>
        <p:txBody>
          <a:bodyPr wrap="square">
            <a:spAutoFit/>
          </a:bodyPr>
          <a:lstStyle/>
          <a:p>
            <a:pPr marL="111125" indent="-111125"/>
            <a:r>
              <a:rPr lang="en-US" sz="1800" b="1" u="sng" dirty="0" smtClean="0">
                <a:latin typeface="Calibri" pitchFamily="34" charset="0"/>
                <a:cs typeface="Arial" charset="0"/>
              </a:rPr>
              <a:t>Parallel Switching from two locations (PIR</a:t>
            </a:r>
            <a:r>
              <a:rPr lang="en-US" sz="1800" b="1" u="sng" dirty="0">
                <a:latin typeface="Calibri" pitchFamily="34" charset="0"/>
                <a:cs typeface="Arial" charset="0"/>
              </a:rPr>
              <a:t>:</a:t>
            </a:r>
            <a:r>
              <a:rPr lang="en-US" sz="1800" b="1" u="sng" dirty="0">
                <a:solidFill>
                  <a:srgbClr val="2D2DB9"/>
                </a:solidFill>
                <a:latin typeface="Calibri" pitchFamily="34" charset="0"/>
                <a:cs typeface="Arial" charset="0"/>
              </a:rPr>
              <a:t> </a:t>
            </a:r>
            <a:r>
              <a:rPr lang="en-US" sz="1800" b="1" u="sng" dirty="0" smtClean="0">
                <a:solidFill>
                  <a:srgbClr val="2D2DB9"/>
                </a:solidFill>
                <a:latin typeface="Calibri" pitchFamily="34" charset="0"/>
                <a:cs typeface="Arial" charset="0"/>
              </a:rPr>
              <a:t>WSX</a:t>
            </a:r>
            <a:r>
              <a:rPr lang="en-US" sz="1800" b="1" u="sng" dirty="0" smtClean="0">
                <a:latin typeface="Calibri" pitchFamily="34" charset="0"/>
                <a:cs typeface="Arial" charset="0"/>
              </a:rPr>
              <a:t>)</a:t>
            </a:r>
            <a:endParaRPr lang="en-US" sz="1800" b="1" u="sng" dirty="0">
              <a:latin typeface="Calibri" pitchFamily="34" charset="0"/>
              <a:cs typeface="Arial" charset="0"/>
            </a:endParaRPr>
          </a:p>
          <a:p>
            <a:pPr marL="111125" indent="-111125">
              <a:buFont typeface="Arial" charset="0"/>
              <a:buChar char="•"/>
            </a:pPr>
            <a:r>
              <a:rPr lang="en-US" sz="1800" dirty="0">
                <a:latin typeface="Calibri" pitchFamily="34" charset="0"/>
              </a:rPr>
              <a:t>Ideal for stairwells with a switch on each landing</a:t>
            </a:r>
            <a:r>
              <a:rPr lang="en-US" sz="1800" dirty="0">
                <a:latin typeface="Calibri" pitchFamily="34" charset="0"/>
                <a:cs typeface="Arial" charset="0"/>
              </a:rPr>
              <a:t> </a:t>
            </a:r>
          </a:p>
          <a:p>
            <a:pPr marL="111125" indent="-111125">
              <a:buFont typeface="Arial" charset="0"/>
              <a:buChar char="•"/>
            </a:pPr>
            <a:r>
              <a:rPr lang="en-US" sz="1800" dirty="0">
                <a:latin typeface="Calibri" pitchFamily="34" charset="0"/>
              </a:rPr>
              <a:t>Hallway control made simple</a:t>
            </a:r>
          </a:p>
          <a:p>
            <a:pPr marL="111125" indent="-111125">
              <a:buFont typeface="Arial" charset="0"/>
              <a:buChar char="•"/>
            </a:pPr>
            <a:r>
              <a:rPr lang="en-US" sz="1800" dirty="0">
                <a:latin typeface="Calibri" pitchFamily="34" charset="0"/>
              </a:rPr>
              <a:t>Two </a:t>
            </a:r>
            <a:r>
              <a:rPr lang="en-US" sz="1800" dirty="0" smtClean="0">
                <a:latin typeface="Calibri" pitchFamily="34" charset="0"/>
              </a:rPr>
              <a:t>WSXs </a:t>
            </a:r>
            <a:r>
              <a:rPr lang="en-US" sz="1800" dirty="0">
                <a:latin typeface="Calibri" pitchFamily="34" charset="0"/>
              </a:rPr>
              <a:t>or one </a:t>
            </a:r>
            <a:r>
              <a:rPr lang="en-US" sz="1800" dirty="0" smtClean="0">
                <a:latin typeface="Calibri" pitchFamily="34" charset="0"/>
              </a:rPr>
              <a:t>WSX </a:t>
            </a:r>
            <a:r>
              <a:rPr lang="en-US" sz="1800" dirty="0">
                <a:latin typeface="Calibri" pitchFamily="34" charset="0"/>
              </a:rPr>
              <a:t>and one 3-way toggle switch wired in parallel</a:t>
            </a:r>
          </a:p>
          <a:p>
            <a:pPr marL="111125" indent="-111125">
              <a:buFont typeface="Arial" charset="0"/>
              <a:buChar char="•"/>
            </a:pPr>
            <a:r>
              <a:rPr lang="en-US" sz="1800" dirty="0">
                <a:latin typeface="Calibri" pitchFamily="34" charset="0"/>
                <a:cs typeface="Arial" charset="0"/>
              </a:rPr>
              <a:t>Travelers are wired together</a:t>
            </a:r>
          </a:p>
          <a:p>
            <a:pPr marL="111125" indent="-111125">
              <a:buFont typeface="Arial" charset="0"/>
              <a:buChar char="•"/>
            </a:pPr>
            <a:r>
              <a:rPr lang="en-US" sz="1800" dirty="0">
                <a:latin typeface="Calibri" pitchFamily="34" charset="0"/>
                <a:cs typeface="Arial" charset="0"/>
              </a:rPr>
              <a:t>On/off buttons are typically disabled</a:t>
            </a:r>
            <a:endParaRPr lang="en-US" sz="1800" dirty="0">
              <a:latin typeface="Calibri" pitchFamily="34" charset="0"/>
            </a:endParaRPr>
          </a:p>
        </p:txBody>
      </p:sp>
      <p:sp>
        <p:nvSpPr>
          <p:cNvPr id="6"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a:solidFill>
                  <a:schemeClr val="bg1"/>
                </a:solidFill>
                <a:effectLst>
                  <a:outerShdw blurRad="38100" dist="38100" dir="2700000" algn="tl">
                    <a:srgbClr val="C0C0C0"/>
                  </a:outerShdw>
                </a:effectLst>
                <a:latin typeface="Calibri" pitchFamily="34" charset="0"/>
              </a:rPr>
              <a:t>Applications: Wall Switch </a:t>
            </a:r>
            <a:r>
              <a:rPr lang="en-US" sz="2800" b="1" dirty="0" smtClean="0">
                <a:solidFill>
                  <a:schemeClr val="bg1"/>
                </a:solidFill>
                <a:effectLst>
                  <a:outerShdw blurRad="38100" dist="38100" dir="2700000" algn="tl">
                    <a:srgbClr val="C0C0C0"/>
                  </a:outerShdw>
                </a:effectLst>
                <a:latin typeface="Calibri" pitchFamily="34" charset="0"/>
              </a:rPr>
              <a:t>Sensors</a:t>
            </a:r>
            <a:endParaRPr lang="en-US" sz="2800"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32" descr="#3BNoRaysManPassesDoorBrigh"/>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pic>
        <p:nvPicPr>
          <p:cNvPr id="72706" name="Picture 1034" descr="#3CNoRaysDarkRmManPassesDr"/>
          <p:cNvPicPr>
            <a:picLocks noChangeAspect="1" noChangeArrowheads="1"/>
          </p:cNvPicPr>
          <p:nvPr/>
        </p:nvPicPr>
        <p:blipFill>
          <a:blip r:embed="rId4" cstate="print"/>
          <a:srcRect/>
          <a:stretch>
            <a:fillRect/>
          </a:stretch>
        </p:blipFill>
        <p:spPr bwMode="auto">
          <a:xfrm>
            <a:off x="0" y="1041400"/>
            <a:ext cx="6934200" cy="5810250"/>
          </a:xfrm>
          <a:prstGeom prst="rect">
            <a:avLst/>
          </a:prstGeom>
          <a:noFill/>
          <a:ln w="9525">
            <a:noFill/>
            <a:miter lim="800000"/>
            <a:headEnd/>
            <a:tailEnd/>
          </a:ln>
        </p:spPr>
      </p:pic>
      <p:sp>
        <p:nvSpPr>
          <p:cNvPr id="72707" name="AutoShape 1035"/>
          <p:cNvSpPr>
            <a:spLocks noChangeAspect="1" noChangeArrowheads="1"/>
          </p:cNvSpPr>
          <p:nvPr/>
        </p:nvSpPr>
        <p:spPr bwMode="auto">
          <a:xfrm rot="10800000">
            <a:off x="4343400" y="2514600"/>
            <a:ext cx="503238" cy="249238"/>
          </a:xfrm>
          <a:prstGeom prst="homePlate">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08" name="AutoShape 1036"/>
          <p:cNvSpPr>
            <a:spLocks noChangeAspect="1" noChangeArrowheads="1"/>
          </p:cNvSpPr>
          <p:nvPr/>
        </p:nvSpPr>
        <p:spPr bwMode="auto">
          <a:xfrm rot="10800000">
            <a:off x="36576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09" name="AutoShape 1037"/>
          <p:cNvSpPr>
            <a:spLocks noChangeAspect="1" noChangeArrowheads="1"/>
          </p:cNvSpPr>
          <p:nvPr/>
        </p:nvSpPr>
        <p:spPr bwMode="auto">
          <a:xfrm rot="10800000">
            <a:off x="29718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10" name="AutoShape 1038"/>
          <p:cNvSpPr>
            <a:spLocks noChangeAspect="1" noChangeArrowheads="1"/>
          </p:cNvSpPr>
          <p:nvPr/>
        </p:nvSpPr>
        <p:spPr bwMode="auto">
          <a:xfrm rot="10800000">
            <a:off x="22860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11" name="AutoShape 1039"/>
          <p:cNvSpPr>
            <a:spLocks noChangeAspect="1" noChangeArrowheads="1"/>
          </p:cNvSpPr>
          <p:nvPr/>
        </p:nvSpPr>
        <p:spPr bwMode="auto">
          <a:xfrm rot="10800000">
            <a:off x="16002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12" name="AutoShape 1040"/>
          <p:cNvSpPr>
            <a:spLocks noChangeAspect="1" noChangeArrowheads="1"/>
          </p:cNvSpPr>
          <p:nvPr/>
        </p:nvSpPr>
        <p:spPr bwMode="auto">
          <a:xfrm rot="10800000">
            <a:off x="9144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72713" name="Rectangle 9"/>
          <p:cNvSpPr>
            <a:spLocks noChangeArrowheads="1"/>
          </p:cNvSpPr>
          <p:nvPr/>
        </p:nvSpPr>
        <p:spPr bwMode="auto">
          <a:xfrm>
            <a:off x="6935788" y="4341813"/>
            <a:ext cx="2055812" cy="923330"/>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Reflection of person shows in window</a:t>
            </a:r>
          </a:p>
        </p:txBody>
      </p:sp>
      <p:sp>
        <p:nvSpPr>
          <p:cNvPr id="72714"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72715"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reflections</a:t>
            </a:r>
          </a:p>
        </p:txBody>
      </p:sp>
      <p:sp>
        <p:nvSpPr>
          <p:cNvPr id="72716"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72717"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032" descr="#3BNoRaysManPassesDoorBrigh"/>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74754" name="AutoShape 1034"/>
          <p:cNvSpPr>
            <a:spLocks noChangeAspect="1" noChangeArrowheads="1"/>
          </p:cNvSpPr>
          <p:nvPr/>
        </p:nvSpPr>
        <p:spPr bwMode="auto">
          <a:xfrm rot="300000">
            <a:off x="685800" y="2743200"/>
            <a:ext cx="503238" cy="249238"/>
          </a:xfrm>
          <a:prstGeom prst="homePlate">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55" name="AutoShape 1035"/>
          <p:cNvSpPr>
            <a:spLocks noChangeAspect="1" noChangeArrowheads="1"/>
          </p:cNvSpPr>
          <p:nvPr/>
        </p:nvSpPr>
        <p:spPr bwMode="auto">
          <a:xfrm rot="300000">
            <a:off x="1371600" y="28194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56" name="AutoShape 1036"/>
          <p:cNvSpPr>
            <a:spLocks noChangeAspect="1" noChangeArrowheads="1"/>
          </p:cNvSpPr>
          <p:nvPr/>
        </p:nvSpPr>
        <p:spPr bwMode="auto">
          <a:xfrm rot="300000">
            <a:off x="2057400" y="28956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57" name="AutoShape 1037"/>
          <p:cNvSpPr>
            <a:spLocks noChangeAspect="1" noChangeArrowheads="1"/>
          </p:cNvSpPr>
          <p:nvPr/>
        </p:nvSpPr>
        <p:spPr bwMode="auto">
          <a:xfrm rot="300000">
            <a:off x="2667000" y="29718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58" name="AutoShape 1038"/>
          <p:cNvSpPr>
            <a:spLocks noChangeAspect="1" noChangeArrowheads="1"/>
          </p:cNvSpPr>
          <p:nvPr/>
        </p:nvSpPr>
        <p:spPr bwMode="auto">
          <a:xfrm rot="300000">
            <a:off x="3352800" y="30480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59" name="AutoShape 1039"/>
          <p:cNvSpPr>
            <a:spLocks noChangeAspect="1" noChangeArrowheads="1"/>
          </p:cNvSpPr>
          <p:nvPr/>
        </p:nvSpPr>
        <p:spPr bwMode="auto">
          <a:xfrm rot="300000">
            <a:off x="4038600" y="31242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74760" name="Rectangle 9"/>
          <p:cNvSpPr>
            <a:spLocks noChangeArrowheads="1"/>
          </p:cNvSpPr>
          <p:nvPr/>
        </p:nvSpPr>
        <p:spPr bwMode="auto">
          <a:xfrm>
            <a:off x="6935788" y="4341813"/>
            <a:ext cx="2055812" cy="923330"/>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Reflection of person shows in window</a:t>
            </a:r>
          </a:p>
        </p:txBody>
      </p:sp>
      <p:sp>
        <p:nvSpPr>
          <p:cNvPr id="74761"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74762"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reflections</a:t>
            </a:r>
          </a:p>
        </p:txBody>
      </p:sp>
      <p:sp>
        <p:nvSpPr>
          <p:cNvPr id="74763"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74764"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 descr="#3ARaysManPassesDoorBright"/>
          <p:cNvPicPr>
            <a:picLocks noChangeAspect="1" noChangeArrowheads="1"/>
          </p:cNvPicPr>
          <p:nvPr/>
        </p:nvPicPr>
        <p:blipFill>
          <a:blip r:embed="rId3" cstate="print"/>
          <a:srcRect t="16196"/>
          <a:stretch>
            <a:fillRect/>
          </a:stretch>
        </p:blipFill>
        <p:spPr bwMode="auto">
          <a:xfrm>
            <a:off x="0" y="1066800"/>
            <a:ext cx="6934200" cy="5791200"/>
          </a:xfrm>
          <a:prstGeom prst="rect">
            <a:avLst/>
          </a:prstGeom>
          <a:noFill/>
          <a:ln w="9525">
            <a:noFill/>
            <a:miter lim="800000"/>
            <a:headEnd/>
            <a:tailEnd/>
          </a:ln>
        </p:spPr>
      </p:pic>
      <p:sp>
        <p:nvSpPr>
          <p:cNvPr id="76802" name="Rectangle 10"/>
          <p:cNvSpPr>
            <a:spLocks noChangeArrowheads="1"/>
          </p:cNvSpPr>
          <p:nvPr/>
        </p:nvSpPr>
        <p:spPr bwMode="auto">
          <a:xfrm>
            <a:off x="6934200" y="5486400"/>
            <a:ext cx="1636713" cy="366713"/>
          </a:xfrm>
          <a:prstGeom prst="rect">
            <a:avLst/>
          </a:prstGeom>
          <a:noFill/>
          <a:ln w="9525">
            <a:noFill/>
            <a:miter lim="800000"/>
            <a:headEnd/>
            <a:tailEnd/>
          </a:ln>
        </p:spPr>
        <p:txBody>
          <a:bodyPr wrap="none">
            <a:spAutoFit/>
          </a:bodyPr>
          <a:lstStyle/>
          <a:p>
            <a:pPr marL="166688" indent="-166688">
              <a:buFont typeface="Arial" charset="0"/>
              <a:buChar char="•"/>
            </a:pPr>
            <a:r>
              <a:rPr lang="en-US" sz="1800">
                <a:latin typeface="Calibri" pitchFamily="34" charset="0"/>
              </a:rPr>
              <a:t>Lights turn on</a:t>
            </a:r>
          </a:p>
        </p:txBody>
      </p:sp>
      <p:sp>
        <p:nvSpPr>
          <p:cNvPr id="76803" name="Rectangle 9"/>
          <p:cNvSpPr>
            <a:spLocks noChangeArrowheads="1"/>
          </p:cNvSpPr>
          <p:nvPr/>
        </p:nvSpPr>
        <p:spPr bwMode="auto">
          <a:xfrm>
            <a:off x="6935788" y="4341813"/>
            <a:ext cx="2055812" cy="923330"/>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Reflection of person shows in window</a:t>
            </a:r>
          </a:p>
        </p:txBody>
      </p:sp>
      <p:sp>
        <p:nvSpPr>
          <p:cNvPr id="76804" name="Rectangle 1033"/>
          <p:cNvSpPr>
            <a:spLocks noChangeArrowheads="1"/>
          </p:cNvSpPr>
          <p:nvPr/>
        </p:nvSpPr>
        <p:spPr bwMode="auto">
          <a:xfrm>
            <a:off x="6934200" y="3473450"/>
            <a:ext cx="2209800" cy="641350"/>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Passerby enters hallway</a:t>
            </a:r>
          </a:p>
        </p:txBody>
      </p:sp>
      <p:sp>
        <p:nvSpPr>
          <p:cNvPr id="76805" name="Rectangle 6"/>
          <p:cNvSpPr>
            <a:spLocks noChangeArrowheads="1"/>
          </p:cNvSpPr>
          <p:nvPr/>
        </p:nvSpPr>
        <p:spPr bwMode="auto">
          <a:xfrm>
            <a:off x="6934200" y="2360613"/>
            <a:ext cx="2209800" cy="646331"/>
          </a:xfrm>
          <a:prstGeom prst="rect">
            <a:avLst/>
          </a:prstGeom>
          <a:noFill/>
          <a:ln w="9525">
            <a:noFill/>
            <a:miter lim="800000"/>
            <a:headEnd/>
            <a:tailEnd/>
          </a:ln>
        </p:spPr>
        <p:txBody>
          <a:bodyPr wrap="square">
            <a:spAutoFit/>
          </a:bodyPr>
          <a:lstStyle/>
          <a:p>
            <a:pPr marL="166688" indent="-166688">
              <a:buFont typeface="Arial" charset="0"/>
              <a:buChar char="•"/>
            </a:pPr>
            <a:r>
              <a:rPr lang="en-US" sz="1800" dirty="0">
                <a:latin typeface="Calibri" pitchFamily="34" charset="0"/>
              </a:rPr>
              <a:t>However, PIR </a:t>
            </a:r>
          </a:p>
          <a:p>
            <a:pPr marL="166688" indent="-166688"/>
            <a:r>
              <a:rPr lang="en-US" sz="1800" dirty="0">
                <a:latin typeface="Calibri" pitchFamily="34" charset="0"/>
              </a:rPr>
              <a:t>   can see reflections</a:t>
            </a:r>
          </a:p>
        </p:txBody>
      </p:sp>
      <p:sp>
        <p:nvSpPr>
          <p:cNvPr id="76806" name="Text Box 10"/>
          <p:cNvSpPr txBox="1">
            <a:spLocks noChangeArrowheads="1"/>
          </p:cNvSpPr>
          <p:nvPr/>
        </p:nvSpPr>
        <p:spPr bwMode="auto">
          <a:xfrm>
            <a:off x="6934200" y="1446213"/>
            <a:ext cx="2286000" cy="915987"/>
          </a:xfrm>
          <a:prstGeom prst="rect">
            <a:avLst/>
          </a:prstGeom>
          <a:noFill/>
          <a:ln w="9525">
            <a:noFill/>
            <a:miter lim="800000"/>
            <a:headEnd/>
            <a:tailEnd/>
          </a:ln>
        </p:spPr>
        <p:txBody>
          <a:bodyPr>
            <a:spAutoFit/>
          </a:bodyPr>
          <a:lstStyle/>
          <a:p>
            <a:pPr marL="166688" indent="-166688">
              <a:buFont typeface="Arial" charset="0"/>
              <a:buChar char="•"/>
            </a:pPr>
            <a:r>
              <a:rPr lang="en-US" sz="1800">
                <a:latin typeface="Calibri" pitchFamily="34" charset="0"/>
              </a:rPr>
              <a:t>PIR cannot see through glass</a:t>
            </a:r>
          </a:p>
          <a:p>
            <a:pPr marL="166688" indent="-166688">
              <a:buFont typeface="Wingdings" pitchFamily="2" charset="2"/>
              <a:buChar char="Ø"/>
            </a:pPr>
            <a:endParaRPr lang="en-US" sz="1800" i="1">
              <a:latin typeface="Calibri" pitchFamily="34" charset="0"/>
            </a:endParaRPr>
          </a:p>
        </p:txBody>
      </p:sp>
      <p:sp>
        <p:nvSpPr>
          <p:cNvPr id="76807"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Problem</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914400" y="1752600"/>
            <a:ext cx="6019800" cy="16002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latin typeface="Calibri" pitchFamily="34" charset="0"/>
              </a:rPr>
              <a:t>Solution: </a:t>
            </a:r>
            <a:r>
              <a:rPr lang="en-US" sz="2800" dirty="0" smtClean="0">
                <a:solidFill>
                  <a:schemeClr val="tx1"/>
                </a:solidFill>
                <a:latin typeface="Calibri" pitchFamily="34" charset="0"/>
              </a:rPr>
              <a:t>Reduced Turn On Mode</a:t>
            </a:r>
            <a:br>
              <a:rPr lang="en-US" sz="2800" dirty="0" smtClean="0">
                <a:solidFill>
                  <a:schemeClr val="tx1"/>
                </a:solidFill>
                <a:latin typeface="Calibri" pitchFamily="34" charset="0"/>
              </a:rPr>
            </a:br>
            <a:r>
              <a:rPr lang="en-US" sz="2800" dirty="0" smtClean="0">
                <a:solidFill>
                  <a:schemeClr val="tx1"/>
                </a:solidFill>
                <a:latin typeface="Calibri" pitchFamily="34" charset="0"/>
              </a:rPr>
              <a:t/>
            </a:r>
            <a:br>
              <a:rPr lang="en-US" sz="2800" dirty="0" smtClean="0">
                <a:solidFill>
                  <a:schemeClr val="tx1"/>
                </a:solidFill>
                <a:latin typeface="Calibri" pitchFamily="34" charset="0"/>
              </a:rPr>
            </a:br>
            <a:r>
              <a:rPr lang="en-US" sz="2800" dirty="0" smtClean="0">
                <a:solidFill>
                  <a:schemeClr val="tx1"/>
                </a:solidFill>
                <a:latin typeface="Calibri" pitchFamily="34" charset="0"/>
              </a:rPr>
              <a:t/>
            </a:r>
            <a:br>
              <a:rPr lang="en-US" sz="2800" dirty="0" smtClean="0">
                <a:solidFill>
                  <a:schemeClr val="tx1"/>
                </a:solidFill>
                <a:latin typeface="Calibri" pitchFamily="34" charset="0"/>
              </a:rPr>
            </a:br>
            <a:r>
              <a:rPr lang="en-US" sz="2800" b="1" dirty="0" smtClean="0">
                <a:latin typeface="Calibri" pitchFamily="34" charset="0"/>
              </a:rPr>
              <a:t/>
            </a:r>
            <a:br>
              <a:rPr lang="en-US" sz="2800" b="1" dirty="0" smtClean="0">
                <a:latin typeface="Calibri" pitchFamily="34" charset="0"/>
              </a:rPr>
            </a:br>
            <a:r>
              <a:rPr lang="en-US" sz="2800" dirty="0" smtClean="0">
                <a:solidFill>
                  <a:schemeClr val="tx1"/>
                </a:solidFill>
                <a:latin typeface="Calibri" pitchFamily="34" charset="0"/>
              </a:rPr>
              <a:t> </a:t>
            </a:r>
          </a:p>
        </p:txBody>
      </p:sp>
      <p:sp>
        <p:nvSpPr>
          <p:cNvPr id="78851" name="Rectangle 8"/>
          <p:cNvSpPr>
            <a:spLocks noChangeArrowheads="1"/>
          </p:cNvSpPr>
          <p:nvPr/>
        </p:nvSpPr>
        <p:spPr bwMode="auto">
          <a:xfrm>
            <a:off x="838200" y="2133600"/>
            <a:ext cx="5638800" cy="2530475"/>
          </a:xfrm>
          <a:prstGeom prst="rect">
            <a:avLst/>
          </a:prstGeom>
          <a:noFill/>
          <a:ln w="9525">
            <a:noFill/>
            <a:miter lim="800000"/>
            <a:headEnd/>
            <a:tailEnd/>
          </a:ln>
        </p:spPr>
        <p:txBody>
          <a:bodyPr>
            <a:spAutoFit/>
          </a:bodyPr>
          <a:lstStyle/>
          <a:p>
            <a:pPr marL="461963" indent="-461963">
              <a:buFont typeface="Arial" charset="0"/>
              <a:buChar char="•"/>
            </a:pPr>
            <a:r>
              <a:rPr lang="en-US" sz="2000" dirty="0">
                <a:latin typeface="Calibri" pitchFamily="34" charset="0"/>
              </a:rPr>
              <a:t>Reflective PIR signals of an occupant is much weaker than direct view PIR signals</a:t>
            </a:r>
          </a:p>
          <a:p>
            <a:pPr marL="461963" indent="-461963">
              <a:buFont typeface="Arial" charset="0"/>
              <a:buChar char="•"/>
            </a:pPr>
            <a:endParaRPr lang="en-US" sz="2000" dirty="0">
              <a:latin typeface="Calibri" pitchFamily="34" charset="0"/>
              <a:cs typeface="Arial" charset="0"/>
            </a:endParaRPr>
          </a:p>
          <a:p>
            <a:pPr marL="461963" indent="-461963">
              <a:buFont typeface="Arial" charset="0"/>
              <a:buChar char="•"/>
            </a:pPr>
            <a:r>
              <a:rPr lang="en-US" sz="2000" dirty="0">
                <a:latin typeface="Calibri" pitchFamily="34" charset="0"/>
                <a:cs typeface="Arial" charset="0"/>
              </a:rPr>
              <a:t>PIR sensor sensitivity is initially reduced so that reflection does not trigger switch</a:t>
            </a:r>
          </a:p>
          <a:p>
            <a:pPr marL="461963" indent="-461963">
              <a:buFont typeface="Arial" charset="0"/>
              <a:buChar char="•"/>
            </a:pPr>
            <a:endParaRPr lang="en-US" sz="2000" dirty="0">
              <a:latin typeface="Calibri" pitchFamily="34" charset="0"/>
              <a:cs typeface="Arial" charset="0"/>
            </a:endParaRPr>
          </a:p>
          <a:p>
            <a:pPr marL="461963" indent="-461963">
              <a:buFont typeface="Arial" charset="0"/>
              <a:buChar char="•"/>
            </a:pPr>
            <a:r>
              <a:rPr lang="en-US" sz="2000" dirty="0">
                <a:latin typeface="Calibri" pitchFamily="34" charset="0"/>
                <a:cs typeface="Arial" charset="0"/>
              </a:rPr>
              <a:t>PIR sensor sensitivity returns to full level after light are turned on</a:t>
            </a: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3BNoRaysManPassesDoorBrigh"/>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147462" name="Rectangle 6"/>
          <p:cNvSpPr>
            <a:spLocks noChangeArrowheads="1"/>
          </p:cNvSpPr>
          <p:nvPr/>
        </p:nvSpPr>
        <p:spPr bwMode="auto">
          <a:xfrm>
            <a:off x="7010400" y="1370013"/>
            <a:ext cx="2132013"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Reflection of person shows in window</a:t>
            </a:r>
          </a:p>
        </p:txBody>
      </p:sp>
      <p:pic>
        <p:nvPicPr>
          <p:cNvPr id="80899" name="Picture 7" descr="#3CNoRaysDarkRmManPassesDr"/>
          <p:cNvPicPr>
            <a:picLocks noChangeAspect="1" noChangeArrowheads="1"/>
          </p:cNvPicPr>
          <p:nvPr/>
        </p:nvPicPr>
        <p:blipFill>
          <a:blip r:embed="rId4" cstate="print"/>
          <a:srcRect/>
          <a:stretch>
            <a:fillRect/>
          </a:stretch>
        </p:blipFill>
        <p:spPr bwMode="auto">
          <a:xfrm>
            <a:off x="0" y="1041400"/>
            <a:ext cx="6934200" cy="5810250"/>
          </a:xfrm>
          <a:prstGeom prst="rect">
            <a:avLst/>
          </a:prstGeom>
          <a:noFill/>
          <a:ln w="9525">
            <a:noFill/>
            <a:miter lim="800000"/>
            <a:headEnd/>
            <a:tailEnd/>
          </a:ln>
        </p:spPr>
      </p:pic>
      <p:sp>
        <p:nvSpPr>
          <p:cNvPr id="80900" name="AutoShape 8"/>
          <p:cNvSpPr>
            <a:spLocks noChangeAspect="1" noChangeArrowheads="1"/>
          </p:cNvSpPr>
          <p:nvPr/>
        </p:nvSpPr>
        <p:spPr bwMode="auto">
          <a:xfrm rot="10800000">
            <a:off x="4343400" y="2514600"/>
            <a:ext cx="503238" cy="249238"/>
          </a:xfrm>
          <a:prstGeom prst="homePlate">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1" name="AutoShape 9"/>
          <p:cNvSpPr>
            <a:spLocks noChangeAspect="1" noChangeArrowheads="1"/>
          </p:cNvSpPr>
          <p:nvPr/>
        </p:nvSpPr>
        <p:spPr bwMode="auto">
          <a:xfrm rot="10800000">
            <a:off x="36576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2" name="AutoShape 10"/>
          <p:cNvSpPr>
            <a:spLocks noChangeAspect="1" noChangeArrowheads="1"/>
          </p:cNvSpPr>
          <p:nvPr/>
        </p:nvSpPr>
        <p:spPr bwMode="auto">
          <a:xfrm rot="10800000">
            <a:off x="29718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3" name="AutoShape 11"/>
          <p:cNvSpPr>
            <a:spLocks noChangeAspect="1" noChangeArrowheads="1"/>
          </p:cNvSpPr>
          <p:nvPr/>
        </p:nvSpPr>
        <p:spPr bwMode="auto">
          <a:xfrm rot="10800000">
            <a:off x="22860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4" name="AutoShape 12"/>
          <p:cNvSpPr>
            <a:spLocks noChangeAspect="1" noChangeArrowheads="1"/>
          </p:cNvSpPr>
          <p:nvPr/>
        </p:nvSpPr>
        <p:spPr bwMode="auto">
          <a:xfrm rot="10800000">
            <a:off x="16002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5" name="AutoShape 13"/>
          <p:cNvSpPr>
            <a:spLocks noChangeAspect="1" noChangeArrowheads="1"/>
          </p:cNvSpPr>
          <p:nvPr/>
        </p:nvSpPr>
        <p:spPr bwMode="auto">
          <a:xfrm rot="10800000">
            <a:off x="914400" y="2514600"/>
            <a:ext cx="503238" cy="249238"/>
          </a:xfrm>
          <a:prstGeom prst="chevron">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0906"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3CNoRaysDarkRmManPassesDr"/>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148486" name="Rectangle 6"/>
          <p:cNvSpPr>
            <a:spLocks noChangeArrowheads="1"/>
          </p:cNvSpPr>
          <p:nvPr/>
        </p:nvSpPr>
        <p:spPr bwMode="auto">
          <a:xfrm>
            <a:off x="7010400" y="2362200"/>
            <a:ext cx="1981200" cy="1190625"/>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In “Reduced Turn On” mode, signal is too weak to trigger</a:t>
            </a:r>
          </a:p>
        </p:txBody>
      </p:sp>
      <p:sp>
        <p:nvSpPr>
          <p:cNvPr id="82947" name="AutoShape 7"/>
          <p:cNvSpPr>
            <a:spLocks noChangeAspect="1" noChangeArrowheads="1"/>
          </p:cNvSpPr>
          <p:nvPr/>
        </p:nvSpPr>
        <p:spPr bwMode="auto">
          <a:xfrm rot="300000">
            <a:off x="685800" y="2743200"/>
            <a:ext cx="503238" cy="249238"/>
          </a:xfrm>
          <a:prstGeom prst="homePlate">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48" name="AutoShape 8"/>
          <p:cNvSpPr>
            <a:spLocks noChangeAspect="1" noChangeArrowheads="1"/>
          </p:cNvSpPr>
          <p:nvPr/>
        </p:nvSpPr>
        <p:spPr bwMode="auto">
          <a:xfrm rot="300000">
            <a:off x="1371600" y="28194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49" name="AutoShape 9"/>
          <p:cNvSpPr>
            <a:spLocks noChangeAspect="1" noChangeArrowheads="1"/>
          </p:cNvSpPr>
          <p:nvPr/>
        </p:nvSpPr>
        <p:spPr bwMode="auto">
          <a:xfrm rot="300000">
            <a:off x="2057400" y="28956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50" name="AutoShape 10"/>
          <p:cNvSpPr>
            <a:spLocks noChangeAspect="1" noChangeArrowheads="1"/>
          </p:cNvSpPr>
          <p:nvPr/>
        </p:nvSpPr>
        <p:spPr bwMode="auto">
          <a:xfrm rot="300000">
            <a:off x="2667000" y="29718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51" name="AutoShape 11"/>
          <p:cNvSpPr>
            <a:spLocks noChangeAspect="1" noChangeArrowheads="1"/>
          </p:cNvSpPr>
          <p:nvPr/>
        </p:nvSpPr>
        <p:spPr bwMode="auto">
          <a:xfrm rot="300000">
            <a:off x="3352800" y="30480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52" name="AutoShape 12"/>
          <p:cNvSpPr>
            <a:spLocks noChangeAspect="1" noChangeArrowheads="1"/>
          </p:cNvSpPr>
          <p:nvPr/>
        </p:nvSpPr>
        <p:spPr bwMode="auto">
          <a:xfrm rot="300000">
            <a:off x="4038600" y="3124200"/>
            <a:ext cx="503238" cy="249238"/>
          </a:xfrm>
          <a:prstGeom prst="chevron">
            <a:avLst>
              <a:gd name="adj" fmla="val 50478"/>
            </a:avLst>
          </a:prstGeom>
          <a:solidFill>
            <a:srgbClr val="FF7C80"/>
          </a:solidFill>
          <a:ln w="9525">
            <a:solidFill>
              <a:schemeClr val="tx1"/>
            </a:solidFill>
            <a:miter lim="800000"/>
            <a:headEnd/>
            <a:tailEnd/>
          </a:ln>
        </p:spPr>
        <p:txBody>
          <a:bodyPr wrap="none" anchor="ctr"/>
          <a:lstStyle/>
          <a:p>
            <a:endParaRPr lang="en-US"/>
          </a:p>
        </p:txBody>
      </p:sp>
      <p:sp>
        <p:nvSpPr>
          <p:cNvPr id="82953" name="Rectangle 6"/>
          <p:cNvSpPr>
            <a:spLocks noChangeArrowheads="1"/>
          </p:cNvSpPr>
          <p:nvPr/>
        </p:nvSpPr>
        <p:spPr bwMode="auto">
          <a:xfrm>
            <a:off x="7010400" y="1370013"/>
            <a:ext cx="2132013"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Reflection of person shows in window</a:t>
            </a:r>
          </a:p>
        </p:txBody>
      </p:sp>
      <p:sp>
        <p:nvSpPr>
          <p:cNvPr id="82954"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3CNoRaysDarkRmManPassesDr"/>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84994" name="Text Box 6"/>
          <p:cNvSpPr txBox="1">
            <a:spLocks noChangeArrowheads="1"/>
          </p:cNvSpPr>
          <p:nvPr/>
        </p:nvSpPr>
        <p:spPr bwMode="auto">
          <a:xfrm>
            <a:off x="7019925" y="3900488"/>
            <a:ext cx="2124075" cy="366712"/>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Lights Stay Off!</a:t>
            </a:r>
          </a:p>
        </p:txBody>
      </p:sp>
      <p:sp>
        <p:nvSpPr>
          <p:cNvPr id="84995"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14" name="Rectangle 6"/>
          <p:cNvSpPr>
            <a:spLocks noChangeArrowheads="1"/>
          </p:cNvSpPr>
          <p:nvPr/>
        </p:nvSpPr>
        <p:spPr bwMode="auto">
          <a:xfrm>
            <a:off x="7010400" y="2362200"/>
            <a:ext cx="1981200" cy="1190625"/>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In “Reduced Turn On” mode, signal is too weak to trigger</a:t>
            </a:r>
          </a:p>
        </p:txBody>
      </p:sp>
      <p:sp>
        <p:nvSpPr>
          <p:cNvPr id="84997" name="Rectangle 6"/>
          <p:cNvSpPr>
            <a:spLocks noChangeArrowheads="1"/>
          </p:cNvSpPr>
          <p:nvPr/>
        </p:nvSpPr>
        <p:spPr bwMode="auto">
          <a:xfrm>
            <a:off x="7010400" y="1370013"/>
            <a:ext cx="2132013"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Reflection of person shows in window</a:t>
            </a:r>
          </a:p>
        </p:txBody>
      </p:sp>
      <p:sp>
        <p:nvSpPr>
          <p:cNvPr id="2"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5"/>
          <p:cNvSpPr txBox="1">
            <a:spLocks noChangeArrowheads="1"/>
          </p:cNvSpPr>
          <p:nvPr/>
        </p:nvSpPr>
        <p:spPr bwMode="auto">
          <a:xfrm>
            <a:off x="7010400" y="1751013"/>
            <a:ext cx="2133600"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Occupant enters creating large PIR signal</a:t>
            </a:r>
          </a:p>
        </p:txBody>
      </p:sp>
      <p:pic>
        <p:nvPicPr>
          <p:cNvPr id="87042" name="Picture 6" descr="#4ManEntersBrightRoom"/>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87043"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4ManEntersBrightRoom"/>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sp>
        <p:nvSpPr>
          <p:cNvPr id="89090" name="AutoShape 6"/>
          <p:cNvSpPr>
            <a:spLocks noChangeAspect="1" noChangeArrowheads="1"/>
          </p:cNvSpPr>
          <p:nvPr/>
        </p:nvSpPr>
        <p:spPr bwMode="auto">
          <a:xfrm rot="5400000">
            <a:off x="4140200" y="3022600"/>
            <a:ext cx="503238" cy="249238"/>
          </a:xfrm>
          <a:prstGeom prst="homePlate">
            <a:avLst>
              <a:gd name="adj" fmla="val 50478"/>
            </a:avLst>
          </a:prstGeom>
          <a:solidFill>
            <a:srgbClr val="FF0000"/>
          </a:solidFill>
          <a:ln w="9525">
            <a:solidFill>
              <a:schemeClr val="tx1"/>
            </a:solidFill>
            <a:miter lim="800000"/>
            <a:headEnd/>
            <a:tailEnd/>
          </a:ln>
        </p:spPr>
        <p:txBody>
          <a:bodyPr wrap="none" anchor="ctr"/>
          <a:lstStyle/>
          <a:p>
            <a:endParaRPr lang="en-US"/>
          </a:p>
        </p:txBody>
      </p:sp>
      <p:sp>
        <p:nvSpPr>
          <p:cNvPr id="89091"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89092" name="Text Box 5"/>
          <p:cNvSpPr txBox="1">
            <a:spLocks noChangeArrowheads="1"/>
          </p:cNvSpPr>
          <p:nvPr/>
        </p:nvSpPr>
        <p:spPr bwMode="auto">
          <a:xfrm>
            <a:off x="7010400" y="1751013"/>
            <a:ext cx="2133600"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Occupant enters creating large PIR signal</a:t>
            </a: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028" descr="#4ManEntersBrightRoom"/>
          <p:cNvPicPr>
            <a:picLocks noChangeAspect="1" noChangeArrowheads="1"/>
          </p:cNvPicPr>
          <p:nvPr/>
        </p:nvPicPr>
        <p:blipFill>
          <a:blip r:embed="rId3" cstate="print"/>
          <a:srcRect/>
          <a:stretch>
            <a:fillRect/>
          </a:stretch>
        </p:blipFill>
        <p:spPr bwMode="auto">
          <a:xfrm>
            <a:off x="0" y="1047750"/>
            <a:ext cx="6934200" cy="5810250"/>
          </a:xfrm>
          <a:prstGeom prst="rect">
            <a:avLst/>
          </a:prstGeom>
          <a:noFill/>
          <a:ln w="9525">
            <a:noFill/>
            <a:miter lim="800000"/>
            <a:headEnd/>
            <a:tailEnd/>
          </a:ln>
        </p:spPr>
      </p:pic>
      <p:pic>
        <p:nvPicPr>
          <p:cNvPr id="91138" name="Picture 1029" descr="#4BManEntersRaysBrightRm"/>
          <p:cNvPicPr>
            <a:picLocks noChangeAspect="1" noChangeArrowheads="1"/>
          </p:cNvPicPr>
          <p:nvPr/>
        </p:nvPicPr>
        <p:blipFill>
          <a:blip r:embed="rId4" cstate="print"/>
          <a:srcRect t="16196"/>
          <a:stretch>
            <a:fillRect/>
          </a:stretch>
        </p:blipFill>
        <p:spPr bwMode="auto">
          <a:xfrm>
            <a:off x="0" y="1066800"/>
            <a:ext cx="6934200" cy="5791200"/>
          </a:xfrm>
          <a:prstGeom prst="rect">
            <a:avLst/>
          </a:prstGeom>
          <a:noFill/>
          <a:ln w="9525">
            <a:noFill/>
            <a:miter lim="800000"/>
            <a:headEnd/>
            <a:tailEnd/>
          </a:ln>
        </p:spPr>
      </p:pic>
      <p:sp>
        <p:nvSpPr>
          <p:cNvPr id="91139" name="Text Box 1033"/>
          <p:cNvSpPr txBox="1">
            <a:spLocks noChangeArrowheads="1"/>
          </p:cNvSpPr>
          <p:nvPr/>
        </p:nvSpPr>
        <p:spPr bwMode="auto">
          <a:xfrm>
            <a:off x="7680325" y="6137275"/>
            <a:ext cx="184150" cy="457200"/>
          </a:xfrm>
          <a:prstGeom prst="rect">
            <a:avLst/>
          </a:prstGeom>
          <a:noFill/>
          <a:ln w="9525">
            <a:noFill/>
            <a:miter lim="800000"/>
            <a:headEnd/>
            <a:tailEnd/>
          </a:ln>
        </p:spPr>
        <p:txBody>
          <a:bodyPr wrap="none">
            <a:spAutoFit/>
          </a:bodyPr>
          <a:lstStyle/>
          <a:p>
            <a:endParaRPr lang="en-US"/>
          </a:p>
        </p:txBody>
      </p:sp>
      <p:sp>
        <p:nvSpPr>
          <p:cNvPr id="91140" name="Rectangle 1034"/>
          <p:cNvSpPr>
            <a:spLocks noChangeArrowheads="1"/>
          </p:cNvSpPr>
          <p:nvPr/>
        </p:nvSpPr>
        <p:spPr bwMode="auto">
          <a:xfrm>
            <a:off x="7010400" y="3016250"/>
            <a:ext cx="2057400" cy="641350"/>
          </a:xfrm>
          <a:prstGeom prst="rect">
            <a:avLst/>
          </a:prstGeom>
          <a:noFill/>
          <a:ln w="9525">
            <a:noFill/>
            <a:miter lim="800000"/>
            <a:headEnd/>
            <a:tailEnd/>
          </a:ln>
        </p:spPr>
        <p:txBody>
          <a:bodyPr>
            <a:spAutoFit/>
          </a:bodyPr>
          <a:lstStyle/>
          <a:p>
            <a:pPr marL="166688" indent="-166688">
              <a:buFont typeface="Arial" charset="0"/>
              <a:buChar char="•"/>
            </a:pPr>
            <a:r>
              <a:rPr lang="en-US" sz="1800" b="1" dirty="0">
                <a:latin typeface="Calibri" pitchFamily="34" charset="0"/>
              </a:rPr>
              <a:t> </a:t>
            </a:r>
            <a:r>
              <a:rPr lang="en-US" sz="1800" dirty="0">
                <a:latin typeface="Calibri" pitchFamily="34" charset="0"/>
              </a:rPr>
              <a:t>Sensor detects and turns on</a:t>
            </a:r>
          </a:p>
        </p:txBody>
      </p:sp>
      <p:sp>
        <p:nvSpPr>
          <p:cNvPr id="13" name="Rectangle 2"/>
          <p:cNvSpPr txBox="1">
            <a:spLocks noChangeArrowheads="1"/>
          </p:cNvSpPr>
          <p:nvPr/>
        </p:nvSpPr>
        <p:spPr bwMode="auto">
          <a:xfrm>
            <a:off x="457200" y="0"/>
            <a:ext cx="8382000" cy="1143000"/>
          </a:xfrm>
          <a:prstGeom prst="rect">
            <a:avLst/>
          </a:prstGeom>
          <a:noFill/>
          <a:ln w="9525">
            <a:noFill/>
            <a:miter lim="800000"/>
            <a:headEnd/>
            <a:tailEnd/>
          </a:ln>
        </p:spPr>
        <p:txBody>
          <a:bodyPr anchor="ctr"/>
          <a:lstStyle/>
          <a:p>
            <a:r>
              <a:rPr lang="en-US" sz="2800" b="1" dirty="0" smtClean="0">
                <a:effectLst>
                  <a:outerShdw blurRad="38100" dist="38100" dir="2700000" algn="tl">
                    <a:srgbClr val="C0C0C0"/>
                  </a:outerShdw>
                </a:effectLst>
                <a:latin typeface="Calibri" pitchFamily="34" charset="0"/>
              </a:rPr>
              <a:t>Other Operational  Modes of the WSX: </a:t>
            </a:r>
          </a:p>
          <a:p>
            <a:r>
              <a:rPr lang="en-US" b="1" dirty="0" smtClean="0">
                <a:solidFill>
                  <a:schemeClr val="bg1"/>
                </a:solidFill>
                <a:effectLst>
                  <a:outerShdw blurRad="38100" dist="38100" dir="2700000" algn="tl">
                    <a:srgbClr val="C0C0C0"/>
                  </a:outerShdw>
                </a:effectLst>
                <a:latin typeface="Calibri" pitchFamily="34" charset="0"/>
              </a:rPr>
              <a:t>Reduced Turn On</a:t>
            </a:r>
            <a:endParaRPr lang="en-US" b="1" dirty="0">
              <a:solidFill>
                <a:schemeClr val="bg1"/>
              </a:solidFill>
              <a:effectLst>
                <a:outerShdw blurRad="38100" dist="38100" dir="2700000" algn="tl">
                  <a:srgbClr val="C0C0C0"/>
                </a:outerShdw>
              </a:effectLst>
              <a:latin typeface="Calibri" pitchFamily="34" charset="0"/>
            </a:endParaRPr>
          </a:p>
        </p:txBody>
      </p:sp>
      <p:sp>
        <p:nvSpPr>
          <p:cNvPr id="91142" name="Text Box 10"/>
          <p:cNvSpPr txBox="1">
            <a:spLocks noChangeArrowheads="1"/>
          </p:cNvSpPr>
          <p:nvPr/>
        </p:nvSpPr>
        <p:spPr bwMode="auto">
          <a:xfrm>
            <a:off x="7010400" y="914400"/>
            <a:ext cx="1905000" cy="641350"/>
          </a:xfrm>
          <a:prstGeom prst="rect">
            <a:avLst/>
          </a:prstGeom>
          <a:noFill/>
          <a:ln w="9525">
            <a:noFill/>
            <a:miter lim="800000"/>
            <a:headEnd/>
            <a:tailEnd/>
          </a:ln>
        </p:spPr>
        <p:txBody>
          <a:bodyPr>
            <a:spAutoFit/>
          </a:bodyPr>
          <a:lstStyle/>
          <a:p>
            <a:pPr marL="166688" indent="-166688"/>
            <a:r>
              <a:rPr lang="en-US" sz="1800" b="1" u="sng">
                <a:latin typeface="Calibri" pitchFamily="34" charset="0"/>
              </a:rPr>
              <a:t>Solution</a:t>
            </a:r>
          </a:p>
          <a:p>
            <a:pPr marL="166688" indent="-166688">
              <a:buFont typeface="Wingdings" pitchFamily="2" charset="2"/>
              <a:buChar char="Ø"/>
            </a:pPr>
            <a:endParaRPr lang="en-US" sz="1800" b="1" i="1">
              <a:latin typeface="Calibri" pitchFamily="34" charset="0"/>
            </a:endParaRPr>
          </a:p>
        </p:txBody>
      </p:sp>
      <p:sp>
        <p:nvSpPr>
          <p:cNvPr id="91143" name="Text Box 5"/>
          <p:cNvSpPr txBox="1">
            <a:spLocks noChangeArrowheads="1"/>
          </p:cNvSpPr>
          <p:nvPr/>
        </p:nvSpPr>
        <p:spPr bwMode="auto">
          <a:xfrm>
            <a:off x="7010400" y="1751013"/>
            <a:ext cx="2133600" cy="915987"/>
          </a:xfrm>
          <a:prstGeom prst="rect">
            <a:avLst/>
          </a:prstGeom>
          <a:noFill/>
          <a:ln w="9525">
            <a:noFill/>
            <a:miter lim="800000"/>
            <a:headEnd/>
            <a:tailEnd/>
          </a:ln>
        </p:spPr>
        <p:txBody>
          <a:bodyPr>
            <a:spAutoFit/>
          </a:bodyPr>
          <a:lstStyle/>
          <a:p>
            <a:pPr marL="166688" indent="-166688">
              <a:buFont typeface="Arial" charset="0"/>
              <a:buChar char="•"/>
            </a:pPr>
            <a:r>
              <a:rPr lang="en-US" sz="1800" dirty="0">
                <a:latin typeface="Calibri" pitchFamily="34" charset="0"/>
              </a:rPr>
              <a:t>Occupant enters creating large PIR signal</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Text Box 8"/>
          <p:cNvSpPr txBox="1">
            <a:spLocks noChangeArrowheads="1"/>
          </p:cNvSpPr>
          <p:nvPr/>
        </p:nvSpPr>
        <p:spPr bwMode="auto">
          <a:xfrm>
            <a:off x="609600" y="3352800"/>
            <a:ext cx="3200400" cy="369332"/>
          </a:xfrm>
          <a:prstGeom prst="rect">
            <a:avLst/>
          </a:prstGeom>
          <a:noFill/>
          <a:ln w="9525">
            <a:noFill/>
            <a:miter lim="800000"/>
            <a:headEnd/>
            <a:tailEnd/>
          </a:ln>
        </p:spPr>
        <p:txBody>
          <a:bodyPr wrap="square">
            <a:spAutoFit/>
          </a:bodyPr>
          <a:lstStyle/>
          <a:p>
            <a:pPr marL="176213" indent="-176213"/>
            <a:r>
              <a:rPr lang="en-US" sz="1800" b="1" dirty="0">
                <a:latin typeface="Calibri" pitchFamily="34" charset="0"/>
                <a:cs typeface="Arial" charset="0"/>
              </a:rPr>
              <a:t>Private Office </a:t>
            </a:r>
            <a:r>
              <a:rPr lang="en-US" sz="1800" b="1" dirty="0" smtClean="0">
                <a:latin typeface="Calibri" pitchFamily="34" charset="0"/>
                <a:cs typeface="Arial" charset="0"/>
              </a:rPr>
              <a:t>wired or </a:t>
            </a:r>
            <a:r>
              <a:rPr lang="en-US" sz="1800" b="1" dirty="0">
                <a:latin typeface="Calibri" pitchFamily="34" charset="0"/>
                <a:cs typeface="Arial" charset="0"/>
              </a:rPr>
              <a:t>Bi-Level</a:t>
            </a:r>
          </a:p>
        </p:txBody>
      </p:sp>
      <p:pic>
        <p:nvPicPr>
          <p:cNvPr id="21506" name="Picture 3" descr="WSD2PBathFanLight"/>
          <p:cNvPicPr>
            <a:picLocks noChangeAspect="1" noChangeArrowheads="1"/>
          </p:cNvPicPr>
          <p:nvPr/>
        </p:nvPicPr>
        <p:blipFill>
          <a:blip r:embed="rId3" cstate="print"/>
          <a:srcRect/>
          <a:stretch>
            <a:fillRect/>
          </a:stretch>
        </p:blipFill>
        <p:spPr bwMode="auto">
          <a:xfrm>
            <a:off x="3962400" y="3733800"/>
            <a:ext cx="2949575" cy="2590800"/>
          </a:xfrm>
          <a:prstGeom prst="rect">
            <a:avLst/>
          </a:prstGeom>
          <a:noFill/>
          <a:ln w="9525">
            <a:noFill/>
            <a:miter lim="800000"/>
            <a:headEnd/>
            <a:tailEnd/>
          </a:ln>
        </p:spPr>
      </p:pic>
      <p:pic>
        <p:nvPicPr>
          <p:cNvPr id="21507" name="Picture 48" descr="S:\The Organyz Project\Library\ROOM APPS\Offices\WSD2P all on.tif"/>
          <p:cNvPicPr>
            <a:picLocks noChangeAspect="1" noChangeArrowheads="1"/>
          </p:cNvPicPr>
          <p:nvPr/>
        </p:nvPicPr>
        <p:blipFill>
          <a:blip r:embed="rId4" cstate="print"/>
          <a:srcRect/>
          <a:stretch>
            <a:fillRect/>
          </a:stretch>
        </p:blipFill>
        <p:spPr bwMode="auto">
          <a:xfrm>
            <a:off x="687388" y="3732213"/>
            <a:ext cx="2668587" cy="2667000"/>
          </a:xfrm>
          <a:prstGeom prst="rect">
            <a:avLst/>
          </a:prstGeom>
          <a:noFill/>
          <a:ln w="9525">
            <a:noFill/>
            <a:miter lim="800000"/>
            <a:headEnd/>
            <a:tailEnd/>
          </a:ln>
        </p:spPr>
      </p:pic>
      <p:pic>
        <p:nvPicPr>
          <p:cNvPr id="21508" name="Picture 32" descr="S:\The Organyz Project\Library\ROOM APPS\Offices\WSD2P all off.tif"/>
          <p:cNvPicPr>
            <a:picLocks noChangeAspect="1" noChangeArrowheads="1"/>
          </p:cNvPicPr>
          <p:nvPr/>
        </p:nvPicPr>
        <p:blipFill>
          <a:blip r:embed="rId5" cstate="print"/>
          <a:srcRect/>
          <a:stretch>
            <a:fillRect/>
          </a:stretch>
        </p:blipFill>
        <p:spPr bwMode="auto">
          <a:xfrm>
            <a:off x="687388" y="3732213"/>
            <a:ext cx="2668587" cy="2668587"/>
          </a:xfrm>
          <a:prstGeom prst="rect">
            <a:avLst/>
          </a:prstGeom>
          <a:noFill/>
          <a:ln w="9525">
            <a:noFill/>
            <a:miter lim="800000"/>
            <a:headEnd/>
            <a:tailEnd/>
          </a:ln>
        </p:spPr>
      </p:pic>
      <p:pic>
        <p:nvPicPr>
          <p:cNvPr id="16" name="Picture 33" descr="S:\The Organyz Project\Library\ROOM APPS\Offices\WSD2P inboard.tif"/>
          <p:cNvPicPr>
            <a:picLocks noChangeAspect="1" noChangeArrowheads="1"/>
          </p:cNvPicPr>
          <p:nvPr/>
        </p:nvPicPr>
        <p:blipFill>
          <a:blip r:embed="rId6" cstate="print"/>
          <a:srcRect/>
          <a:stretch>
            <a:fillRect/>
          </a:stretch>
        </p:blipFill>
        <p:spPr bwMode="auto">
          <a:xfrm>
            <a:off x="687388" y="3732213"/>
            <a:ext cx="2668587" cy="2667000"/>
          </a:xfrm>
          <a:prstGeom prst="rect">
            <a:avLst/>
          </a:prstGeom>
          <a:noFill/>
          <a:ln w="9525">
            <a:noFill/>
            <a:miter lim="800000"/>
            <a:headEnd/>
            <a:tailEnd/>
          </a:ln>
        </p:spPr>
      </p:pic>
      <p:pic>
        <p:nvPicPr>
          <p:cNvPr id="17" name="Picture 34" descr="S:\The Organyz Project\Library\ROOM APPS\Offices\WSD2P outboardtif.tif"/>
          <p:cNvPicPr>
            <a:picLocks noChangeAspect="1" noChangeArrowheads="1"/>
          </p:cNvPicPr>
          <p:nvPr/>
        </p:nvPicPr>
        <p:blipFill>
          <a:blip r:embed="rId7" cstate="print"/>
          <a:srcRect/>
          <a:stretch>
            <a:fillRect/>
          </a:stretch>
        </p:blipFill>
        <p:spPr bwMode="auto">
          <a:xfrm>
            <a:off x="687388" y="3733800"/>
            <a:ext cx="2668587" cy="2667000"/>
          </a:xfrm>
          <a:prstGeom prst="rect">
            <a:avLst/>
          </a:prstGeom>
          <a:noFill/>
          <a:ln w="9525">
            <a:noFill/>
            <a:miter lim="800000"/>
            <a:headEnd/>
            <a:tailEnd/>
          </a:ln>
        </p:spPr>
      </p:pic>
      <p:pic>
        <p:nvPicPr>
          <p:cNvPr id="18" name="Picture 35" descr="S:\The Organyz Project\Library\ROOM APPS\Offices\WSD2P all on.tif"/>
          <p:cNvPicPr>
            <a:picLocks noChangeAspect="1" noChangeArrowheads="1"/>
          </p:cNvPicPr>
          <p:nvPr/>
        </p:nvPicPr>
        <p:blipFill>
          <a:blip r:embed="rId4" cstate="print"/>
          <a:srcRect/>
          <a:stretch>
            <a:fillRect/>
          </a:stretch>
        </p:blipFill>
        <p:spPr bwMode="auto">
          <a:xfrm>
            <a:off x="685800" y="3733800"/>
            <a:ext cx="2668588" cy="2667000"/>
          </a:xfrm>
          <a:prstGeom prst="rect">
            <a:avLst/>
          </a:prstGeom>
          <a:noFill/>
          <a:ln w="9525">
            <a:noFill/>
            <a:miter lim="800000"/>
            <a:headEnd/>
            <a:tailEnd/>
          </a:ln>
        </p:spPr>
      </p:pic>
      <p:sp>
        <p:nvSpPr>
          <p:cNvPr id="21513" name="Text Box 8"/>
          <p:cNvSpPr txBox="1">
            <a:spLocks noChangeArrowheads="1"/>
          </p:cNvSpPr>
          <p:nvPr/>
        </p:nvSpPr>
        <p:spPr bwMode="auto">
          <a:xfrm>
            <a:off x="381000" y="1490662"/>
            <a:ext cx="7010400" cy="1754326"/>
          </a:xfrm>
          <a:prstGeom prst="rect">
            <a:avLst/>
          </a:prstGeom>
          <a:noFill/>
          <a:ln w="9525">
            <a:noFill/>
            <a:miter lim="800000"/>
            <a:headEnd/>
            <a:tailEnd/>
          </a:ln>
        </p:spPr>
        <p:txBody>
          <a:bodyPr wrap="square">
            <a:spAutoFit/>
          </a:bodyPr>
          <a:lstStyle/>
          <a:p>
            <a:pPr marL="176213" indent="-176213"/>
            <a:r>
              <a:rPr lang="en-US" sz="1800" b="1" u="sng" dirty="0">
                <a:latin typeface="Calibri" pitchFamily="34" charset="0"/>
                <a:cs typeface="Arial" charset="0"/>
              </a:rPr>
              <a:t>2-Pole  </a:t>
            </a:r>
            <a:r>
              <a:rPr lang="en-US" sz="1800" b="1" u="sng" dirty="0" smtClean="0">
                <a:latin typeface="Calibri" pitchFamily="34" charset="0"/>
                <a:cs typeface="Arial" charset="0"/>
              </a:rPr>
              <a:t>(i.e. Dual Relay) Wall </a:t>
            </a:r>
            <a:r>
              <a:rPr lang="en-US" sz="1800" b="1" u="sng" dirty="0">
                <a:latin typeface="Calibri" pitchFamily="34" charset="0"/>
                <a:cs typeface="Arial" charset="0"/>
              </a:rPr>
              <a:t>Switch Sensors</a:t>
            </a:r>
          </a:p>
          <a:p>
            <a:pPr marL="176213" indent="-176213">
              <a:buFont typeface="Arial" charset="0"/>
              <a:buChar char="•"/>
            </a:pPr>
            <a:r>
              <a:rPr lang="en-US" sz="1800" dirty="0">
                <a:latin typeface="Calibri" pitchFamily="34" charset="0"/>
                <a:cs typeface="Arial" charset="0"/>
              </a:rPr>
              <a:t>Independent control of two circuits</a:t>
            </a:r>
          </a:p>
          <a:p>
            <a:pPr marL="176213" indent="-176213">
              <a:buFont typeface="Arial" charset="0"/>
              <a:buChar char="•"/>
            </a:pPr>
            <a:r>
              <a:rPr lang="en-US" sz="1800" dirty="0">
                <a:latin typeface="Calibri" pitchFamily="34" charset="0"/>
                <a:cs typeface="Arial" charset="0"/>
              </a:rPr>
              <a:t>Perfect for bi-level applications</a:t>
            </a:r>
          </a:p>
          <a:p>
            <a:pPr marL="176213" lvl="1" indent="-176213"/>
            <a:r>
              <a:rPr lang="en-US" sz="1800" dirty="0">
                <a:latin typeface="Calibri" pitchFamily="34" charset="0"/>
                <a:cs typeface="Arial" charset="0"/>
              </a:rPr>
              <a:t>		Pole 1: Automatic On	Pole 2: Manual On</a:t>
            </a:r>
          </a:p>
          <a:p>
            <a:pPr marL="176213" indent="-176213">
              <a:buFont typeface="Arial" charset="0"/>
              <a:buChar char="•"/>
            </a:pPr>
            <a:r>
              <a:rPr lang="en-US" sz="1800" dirty="0">
                <a:latin typeface="Calibri" pitchFamily="34" charset="0"/>
                <a:cs typeface="Arial" charset="0"/>
              </a:rPr>
              <a:t>Separate time delays / pole </a:t>
            </a:r>
            <a:r>
              <a:rPr lang="en-US" sz="1600" dirty="0">
                <a:latin typeface="Calibri" pitchFamily="34" charset="0"/>
                <a:cs typeface="Arial" charset="0"/>
              </a:rPr>
              <a:t>(e.g</a:t>
            </a:r>
            <a:r>
              <a:rPr lang="en-US" sz="1600" dirty="0" smtClean="0">
                <a:latin typeface="Calibri" pitchFamily="34" charset="0"/>
                <a:cs typeface="Arial" charset="0"/>
              </a:rPr>
              <a:t>. 10 </a:t>
            </a:r>
            <a:r>
              <a:rPr lang="en-US" sz="1600" dirty="0">
                <a:latin typeface="Calibri" pitchFamily="34" charset="0"/>
                <a:cs typeface="Arial" charset="0"/>
              </a:rPr>
              <a:t>min for lights, 20 min for fan) </a:t>
            </a:r>
            <a:endParaRPr lang="en-US" sz="1800" dirty="0">
              <a:latin typeface="Calibri" pitchFamily="34" charset="0"/>
              <a:cs typeface="Arial" charset="0"/>
            </a:endParaRPr>
          </a:p>
          <a:p>
            <a:pPr marL="176213" indent="-176213">
              <a:buFont typeface="Arial" charset="0"/>
              <a:buChar char="•"/>
            </a:pPr>
            <a:r>
              <a:rPr lang="en-US" sz="1800" dirty="0">
                <a:latin typeface="Calibri" pitchFamily="34" charset="0"/>
                <a:cs typeface="Arial" charset="0"/>
              </a:rPr>
              <a:t>Control different load sizes </a:t>
            </a:r>
            <a:r>
              <a:rPr lang="en-US" sz="1800" dirty="0" smtClean="0">
                <a:latin typeface="Calibri" pitchFamily="34" charset="0"/>
                <a:cs typeface="Arial" charset="0"/>
              </a:rPr>
              <a:t>w/ </a:t>
            </a:r>
            <a:r>
              <a:rPr lang="en-US" sz="1800" dirty="0">
                <a:latin typeface="Calibri" pitchFamily="34" charset="0"/>
                <a:cs typeface="Arial" charset="0"/>
              </a:rPr>
              <a:t>same unit </a:t>
            </a:r>
            <a:r>
              <a:rPr lang="en-US" sz="1600" dirty="0">
                <a:latin typeface="Calibri" pitchFamily="34" charset="0"/>
                <a:cs typeface="Arial" charset="0"/>
              </a:rPr>
              <a:t>(e.g. 120 VAC fan &amp; </a:t>
            </a:r>
            <a:r>
              <a:rPr lang="en-US" sz="1600" dirty="0" smtClean="0">
                <a:latin typeface="Calibri" pitchFamily="34" charset="0"/>
                <a:cs typeface="Arial" charset="0"/>
              </a:rPr>
              <a:t>277 VAC </a:t>
            </a:r>
            <a:r>
              <a:rPr lang="en-US" sz="1600" dirty="0">
                <a:latin typeface="Calibri" pitchFamily="34" charset="0"/>
                <a:cs typeface="Arial" charset="0"/>
              </a:rPr>
              <a:t>light</a:t>
            </a:r>
            <a:r>
              <a:rPr lang="en-US" sz="1400" dirty="0">
                <a:latin typeface="Calibri" pitchFamily="34" charset="0"/>
                <a:cs typeface="Arial" charset="0"/>
              </a:rPr>
              <a:t>)</a:t>
            </a:r>
            <a:endParaRPr lang="en-US" sz="1800" dirty="0">
              <a:latin typeface="Calibri" pitchFamily="34" charset="0"/>
              <a:cs typeface="Arial" charset="0"/>
            </a:endParaRPr>
          </a:p>
        </p:txBody>
      </p:sp>
      <p:sp>
        <p:nvSpPr>
          <p:cNvPr id="21514" name="Text Box 8"/>
          <p:cNvSpPr txBox="1">
            <a:spLocks noChangeArrowheads="1"/>
          </p:cNvSpPr>
          <p:nvPr/>
        </p:nvSpPr>
        <p:spPr bwMode="auto">
          <a:xfrm>
            <a:off x="4038600" y="3352800"/>
            <a:ext cx="2971800" cy="369332"/>
          </a:xfrm>
          <a:prstGeom prst="rect">
            <a:avLst/>
          </a:prstGeom>
          <a:noFill/>
          <a:ln w="9525">
            <a:noFill/>
            <a:miter lim="800000"/>
            <a:headEnd/>
            <a:tailEnd/>
          </a:ln>
        </p:spPr>
        <p:txBody>
          <a:bodyPr wrap="square">
            <a:spAutoFit/>
          </a:bodyPr>
          <a:lstStyle/>
          <a:p>
            <a:pPr marL="176213" indent="-176213"/>
            <a:r>
              <a:rPr lang="en-US" sz="1800" b="1" dirty="0">
                <a:latin typeface="Calibri" pitchFamily="34" charset="0"/>
                <a:cs typeface="Arial" charset="0"/>
              </a:rPr>
              <a:t>Restroom w/ Light &amp; Fan</a:t>
            </a:r>
          </a:p>
        </p:txBody>
      </p:sp>
      <p:sp>
        <p:nvSpPr>
          <p:cNvPr id="14"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a:solidFill>
                  <a:schemeClr val="bg1"/>
                </a:solidFill>
                <a:effectLst>
                  <a:outerShdw blurRad="38100" dist="38100" dir="2700000" algn="tl">
                    <a:srgbClr val="C0C0C0"/>
                  </a:outerShdw>
                </a:effectLst>
                <a:latin typeface="Calibri" pitchFamily="34" charset="0"/>
              </a:rPr>
              <a:t>Applications: Wall Switch </a:t>
            </a:r>
            <a:r>
              <a:rPr lang="en-US" sz="2800" b="1" dirty="0" smtClean="0">
                <a:solidFill>
                  <a:schemeClr val="bg1"/>
                </a:solidFill>
                <a:effectLst>
                  <a:outerShdw blurRad="38100" dist="38100" dir="2700000" algn="tl">
                    <a:srgbClr val="C0C0C0"/>
                  </a:outerShdw>
                </a:effectLst>
                <a:latin typeface="Calibri" pitchFamily="34" charset="0"/>
              </a:rPr>
              <a:t>Sensors</a:t>
            </a:r>
            <a:endParaRPr lang="en-US" sz="2800" b="1" dirty="0">
              <a:solidFill>
                <a:schemeClr val="bg1"/>
              </a:solidFill>
              <a:effectLst>
                <a:outerShdw blurRad="38100" dist="38100" dir="2700000" algn="tl">
                  <a:srgbClr val="C0C0C0"/>
                </a:outerShdw>
              </a:effectLst>
              <a:latin typeface="Calibri" pitchFamily="34" charset="0"/>
            </a:endParaRPr>
          </a:p>
        </p:txBody>
      </p:sp>
      <p:sp>
        <p:nvSpPr>
          <p:cNvPr id="15" name="Rectangle 14"/>
          <p:cNvSpPr/>
          <p:nvPr/>
        </p:nvSpPr>
        <p:spPr>
          <a:xfrm>
            <a:off x="7086600" y="4426803"/>
            <a:ext cx="1764201" cy="830997"/>
          </a:xfrm>
          <a:prstGeom prst="rect">
            <a:avLst/>
          </a:prstGeom>
        </p:spPr>
        <p:txBody>
          <a:bodyPr wrap="none">
            <a:spAutoFit/>
          </a:bodyPr>
          <a:lstStyle/>
          <a:p>
            <a:r>
              <a:rPr lang="en-US" b="1" dirty="0" smtClean="0">
                <a:solidFill>
                  <a:srgbClr val="2D2DB9"/>
                </a:solidFill>
                <a:latin typeface="Calibri" pitchFamily="34" charset="0"/>
              </a:rPr>
              <a:t>WSX </a:t>
            </a:r>
            <a:r>
              <a:rPr lang="en-US" b="1" dirty="0">
                <a:solidFill>
                  <a:srgbClr val="2D2DB9"/>
                </a:solidFill>
                <a:latin typeface="Calibri" pitchFamily="34" charset="0"/>
              </a:rPr>
              <a:t>2P</a:t>
            </a:r>
          </a:p>
          <a:p>
            <a:r>
              <a:rPr lang="en-US" b="1" dirty="0" smtClean="0">
                <a:solidFill>
                  <a:srgbClr val="2D2DB9"/>
                </a:solidFill>
                <a:latin typeface="Calibri" pitchFamily="34" charset="0"/>
              </a:rPr>
              <a:t>WSX </a:t>
            </a:r>
            <a:r>
              <a:rPr lang="en-US" b="1" dirty="0">
                <a:solidFill>
                  <a:srgbClr val="2D2DB9"/>
                </a:solidFill>
                <a:latin typeface="Calibri" pitchFamily="34" charset="0"/>
              </a:rPr>
              <a:t>PDT 2P</a:t>
            </a:r>
          </a:p>
        </p:txBody>
      </p:sp>
      <p:pic>
        <p:nvPicPr>
          <p:cNvPr id="20" name="Picture 4" descr="S:\Marketing\jpgs\WSX\wsx_2p_angled_white.png"/>
          <p:cNvPicPr>
            <a:picLocks noChangeAspect="1" noChangeArrowheads="1"/>
          </p:cNvPicPr>
          <p:nvPr/>
        </p:nvPicPr>
        <p:blipFill>
          <a:blip r:embed="rId8" cstate="print"/>
          <a:srcRect l="14445" t="7974" r="14114" b="17534"/>
          <a:stretch>
            <a:fillRect/>
          </a:stretch>
        </p:blipFill>
        <p:spPr bwMode="auto">
          <a:xfrm>
            <a:off x="7253287" y="1674134"/>
            <a:ext cx="1662113" cy="266926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457200" y="0"/>
            <a:ext cx="8458200" cy="1143000"/>
          </a:xfrm>
          <a:prstGeom prst="rect">
            <a:avLst/>
          </a:prstGeom>
          <a:noFill/>
          <a:ln w="9525">
            <a:noFill/>
            <a:miter lim="800000"/>
            <a:headEnd/>
            <a:tailEnd/>
          </a:ln>
        </p:spPr>
        <p:txBody>
          <a:bodyPr anchor="ctr"/>
          <a:lstStyle/>
          <a:p>
            <a:pPr>
              <a:defRPr/>
            </a:pPr>
            <a:r>
              <a:rPr lang="en-US" sz="2800" b="1" dirty="0">
                <a:effectLst>
                  <a:outerShdw blurRad="38100" dist="38100" dir="2700000" algn="tl">
                    <a:srgbClr val="C0C0C0"/>
                  </a:outerShdw>
                </a:effectLst>
                <a:latin typeface="Calibri" pitchFamily="34" charset="0"/>
              </a:rPr>
              <a:t>Additional Wall Switch Solutions: </a:t>
            </a:r>
            <a:r>
              <a:rPr lang="en-US" sz="2800" b="1" dirty="0" smtClean="0">
                <a:solidFill>
                  <a:schemeClr val="bg1"/>
                </a:solidFill>
                <a:effectLst>
                  <a:outerShdw blurRad="38100" dist="38100" dir="2700000" algn="tl">
                    <a:srgbClr val="C0C0C0"/>
                  </a:outerShdw>
                </a:effectLst>
                <a:latin typeface="Calibri" pitchFamily="34" charset="0"/>
              </a:rPr>
              <a:t>WSX </a:t>
            </a:r>
            <a:r>
              <a:rPr lang="en-US" sz="2800" b="1" dirty="0">
                <a:solidFill>
                  <a:schemeClr val="bg1"/>
                </a:solidFill>
                <a:effectLst>
                  <a:outerShdw blurRad="38100" dist="38100" dir="2700000" algn="tl">
                    <a:srgbClr val="C0C0C0"/>
                  </a:outerShdw>
                </a:effectLst>
                <a:latin typeface="Calibri" pitchFamily="34" charset="0"/>
              </a:rPr>
              <a:t>NL</a:t>
            </a:r>
          </a:p>
        </p:txBody>
      </p:sp>
      <p:pic>
        <p:nvPicPr>
          <p:cNvPr id="97282" name="Picture 3" descr="NiteLiteHotelHiEnd6"/>
          <p:cNvPicPr>
            <a:picLocks noChangeAspect="1" noChangeArrowheads="1"/>
          </p:cNvPicPr>
          <p:nvPr/>
        </p:nvPicPr>
        <p:blipFill>
          <a:blip r:embed="rId3" cstate="print">
            <a:lum bright="12000" contrast="6000"/>
          </a:blip>
          <a:srcRect/>
          <a:stretch>
            <a:fillRect/>
          </a:stretch>
        </p:blipFill>
        <p:spPr bwMode="auto">
          <a:xfrm>
            <a:off x="228600" y="990600"/>
            <a:ext cx="6507163" cy="5291138"/>
          </a:xfrm>
          <a:prstGeom prst="rect">
            <a:avLst/>
          </a:prstGeom>
          <a:noFill/>
          <a:ln w="9525">
            <a:noFill/>
            <a:miter lim="800000"/>
            <a:headEnd/>
            <a:tailEnd/>
          </a:ln>
        </p:spPr>
      </p:pic>
      <p:sp>
        <p:nvSpPr>
          <p:cNvPr id="97283" name="Text Box 4"/>
          <p:cNvSpPr txBox="1">
            <a:spLocks noChangeArrowheads="1"/>
          </p:cNvSpPr>
          <p:nvPr/>
        </p:nvSpPr>
        <p:spPr bwMode="auto">
          <a:xfrm>
            <a:off x="6934200" y="1524000"/>
            <a:ext cx="1981200" cy="3662363"/>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Applications</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Ideal for Hotel or Hospital Bathrooms</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Many people leave a light on all night</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Provides enough light for 2 AM trip to bathroom</a:t>
            </a:r>
          </a:p>
        </p:txBody>
      </p:sp>
    </p:spTree>
  </p:cSld>
  <p:clrMapOvr>
    <a:masterClrMapping/>
  </p:clrMapOvr>
  <p:transition advTm="147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9400" y="5943601"/>
            <a:ext cx="2514600" cy="914400"/>
          </a:xfrm>
          <a:prstGeom prst="rect">
            <a:avLst/>
          </a:prstGeom>
          <a:solidFill>
            <a:schemeClr val="bg1"/>
          </a:solidFill>
        </p:spPr>
        <p:txBody>
          <a:bodyPr wrap="square" rtlCol="0">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505551442"/>
              </p:ext>
            </p:extLst>
          </p:nvPr>
        </p:nvGraphicFramePr>
        <p:xfrm>
          <a:off x="533400" y="1447800"/>
          <a:ext cx="8077200" cy="4885985"/>
        </p:xfrm>
        <a:graphic>
          <a:graphicData uri="http://schemas.openxmlformats.org/drawingml/2006/table">
            <a:tbl>
              <a:tblPr/>
              <a:tblGrid>
                <a:gridCol w="2362200"/>
                <a:gridCol w="2057400"/>
                <a:gridCol w="2057400"/>
                <a:gridCol w="1600200"/>
              </a:tblGrid>
              <a:tr h="1371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Calibri"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WSX</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WSD</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rPr>
                        <a:t>SSD</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34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Detection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PIR or Dual Tech</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PIR or Dual Tech</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PIR</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3334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 of Relays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1 or 2</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1 or 2</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1</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5183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Wiring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Convertible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Neutral / No Neutral</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Convertible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Neutral / No Neutral</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No Neutral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 (Ground only)</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491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Voltage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120/277 or 347 VAC</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120/277 or 347 VAC</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alibri" pitchFamily="34" charset="0"/>
                        </a:rPr>
                        <a:t>120 VAC</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3504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Photocell</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sym typeface="Wingdings" pitchFamily="2" charset="2"/>
                        </a:rPr>
                        <a:t>Standard</a:t>
                      </a:r>
                      <a:endParaRPr kumimoji="0" lang="en-US" sz="14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sym typeface="Wingdings" pitchFamily="2" charset="2"/>
                        </a:rPr>
                        <a:t>Standard</a:t>
                      </a:r>
                      <a:endParaRPr kumimoji="0" lang="en-US" sz="14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rPr>
                        <a:t>Not available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484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Night Light Option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sym typeface="Wingdings"/>
                        </a:rPr>
                        <a:t></a:t>
                      </a:r>
                      <a:endParaRPr kumimoji="0" lang="en-US" sz="18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484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Vandal Lens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pitchFamily="34" charset="0"/>
                          <a:sym typeface="Wingdings" pitchFamily="2" charset="2"/>
                        </a:rPr>
                        <a:t>Standard</a:t>
                      </a:r>
                      <a:endParaRPr kumimoji="0" lang="en-US" sz="14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rPr>
                        <a: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rPr>
                        <a: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484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Wall Plate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Included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sym typeface="Wingdings"/>
                        </a:rPr>
                        <a:t></a:t>
                      </a:r>
                      <a:endParaRPr kumimoji="0" lang="en-US" sz="18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sym typeface="Wingdings"/>
                        </a:rPr>
                        <a:t></a:t>
                      </a:r>
                      <a:endParaRPr kumimoji="0" lang="en-US" sz="1800" b="0" i="0" u="none" strike="noStrike" cap="none" normalizeH="0" baseline="0" dirty="0" smtClean="0">
                        <a:ln>
                          <a:noFill/>
                        </a:ln>
                        <a:solidFill>
                          <a:srgbClr val="000000"/>
                        </a:solidFill>
                        <a:effectLst/>
                        <a:latin typeface="Calibri"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rPr>
                        <a: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bl>
          </a:graphicData>
        </a:graphic>
      </p:graphicFrame>
      <p:sp>
        <p:nvSpPr>
          <p:cNvPr id="43057" name="Rectangle 18"/>
          <p:cNvSpPr>
            <a:spLocks noChangeArrowheads="1"/>
          </p:cNvSpPr>
          <p:nvPr/>
        </p:nvSpPr>
        <p:spPr bwMode="auto">
          <a:xfrm>
            <a:off x="152400" y="76200"/>
            <a:ext cx="8229600" cy="655638"/>
          </a:xfrm>
          <a:prstGeom prst="rect">
            <a:avLst/>
          </a:prstGeom>
          <a:noFill/>
          <a:ln w="9525">
            <a:noFill/>
            <a:miter lim="800000"/>
            <a:headEnd/>
            <a:tailEnd/>
          </a:ln>
        </p:spPr>
        <p:txBody>
          <a:bodyPr lIns="91429" tIns="45714" rIns="91429" bIns="45714" anchor="ctr"/>
          <a:lstStyle/>
          <a:p>
            <a:pPr eaLnBrk="0" hangingPunct="0"/>
            <a:r>
              <a:rPr lang="en-US" sz="2800" b="1" dirty="0">
                <a:latin typeface="Calibri" pitchFamily="34" charset="0"/>
              </a:rPr>
              <a:t>Comparison of Wall Sensor Families</a:t>
            </a:r>
          </a:p>
        </p:txBody>
      </p:sp>
      <p:pic>
        <p:nvPicPr>
          <p:cNvPr id="43059" name="Picture 7"/>
          <p:cNvPicPr>
            <a:picLocks noChangeAspect="1"/>
          </p:cNvPicPr>
          <p:nvPr/>
        </p:nvPicPr>
        <p:blipFill>
          <a:blip r:embed="rId3" cstate="print"/>
          <a:srcRect/>
          <a:stretch>
            <a:fillRect/>
          </a:stretch>
        </p:blipFill>
        <p:spPr bwMode="auto">
          <a:xfrm>
            <a:off x="5626100" y="1524000"/>
            <a:ext cx="774700" cy="1193800"/>
          </a:xfrm>
          <a:prstGeom prst="rect">
            <a:avLst/>
          </a:prstGeom>
          <a:noFill/>
          <a:ln w="9525">
            <a:noFill/>
            <a:miter lim="800000"/>
            <a:headEnd/>
            <a:tailEnd/>
          </a:ln>
        </p:spPr>
      </p:pic>
      <p:pic>
        <p:nvPicPr>
          <p:cNvPr id="43060" name="Picture 9" descr="wsx_wh_screws.png"/>
          <p:cNvPicPr>
            <a:picLocks noChangeAspect="1"/>
          </p:cNvPicPr>
          <p:nvPr/>
        </p:nvPicPr>
        <p:blipFill>
          <a:blip r:embed="rId4" cstate="print"/>
          <a:srcRect/>
          <a:stretch>
            <a:fillRect/>
          </a:stretch>
        </p:blipFill>
        <p:spPr bwMode="auto">
          <a:xfrm>
            <a:off x="3505200" y="1537493"/>
            <a:ext cx="715963" cy="1166813"/>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7560609" y="1537493"/>
            <a:ext cx="774700" cy="1193800"/>
          </a:xfrm>
          <a:prstGeom prst="rect">
            <a:avLst/>
          </a:prstGeom>
          <a:noFill/>
          <a:ln w="9525">
            <a:noFill/>
            <a:miter lim="800000"/>
            <a:headEnd/>
            <a:tailEnd/>
          </a:ln>
        </p:spPr>
      </p:pic>
    </p:spTree>
    <p:extLst>
      <p:ext uri="{BB962C8B-B14F-4D97-AF65-F5344CB8AC3E}">
        <p14:creationId xmlns:p14="http://schemas.microsoft.com/office/powerpoint/2010/main" xmlns="" val="191968514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375" t="16029" r="14625" b="42104"/>
          <a:stretch/>
        </p:blipFill>
        <p:spPr bwMode="auto">
          <a:xfrm>
            <a:off x="0" y="1990164"/>
            <a:ext cx="9144000" cy="40834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18"/>
          <p:cNvSpPr>
            <a:spLocks noChangeArrowheads="1"/>
          </p:cNvSpPr>
          <p:nvPr/>
        </p:nvSpPr>
        <p:spPr bwMode="auto">
          <a:xfrm>
            <a:off x="228600" y="182562"/>
            <a:ext cx="8229600" cy="655638"/>
          </a:xfrm>
          <a:prstGeom prst="rect">
            <a:avLst/>
          </a:prstGeom>
          <a:noFill/>
          <a:ln w="9525">
            <a:noFill/>
            <a:miter lim="800000"/>
            <a:headEnd/>
            <a:tailEnd/>
          </a:ln>
        </p:spPr>
        <p:txBody>
          <a:bodyPr lIns="91429" tIns="45714" rIns="91429" bIns="45714" anchor="ctr"/>
          <a:lstStyle/>
          <a:p>
            <a:pPr eaLnBrk="0" hangingPunct="0"/>
            <a:r>
              <a:rPr lang="en-US" sz="2800" b="1" dirty="0" smtClean="0">
                <a:latin typeface="Calibri" pitchFamily="34" charset="0"/>
              </a:rPr>
              <a:t>WSX Family Ordering Logic</a:t>
            </a:r>
            <a:endParaRPr lang="en-US" sz="2800" b="1" dirty="0">
              <a:latin typeface="Calibri" pitchFamily="34" charset="0"/>
            </a:endParaRPr>
          </a:p>
        </p:txBody>
      </p:sp>
    </p:spTree>
    <p:extLst>
      <p:ext uri="{BB962C8B-B14F-4D97-AF65-F5344CB8AC3E}">
        <p14:creationId xmlns:p14="http://schemas.microsoft.com/office/powerpoint/2010/main" xmlns="" val="4684097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375" t="57988" r="14625" b="17499"/>
          <a:stretch/>
        </p:blipFill>
        <p:spPr bwMode="auto">
          <a:xfrm>
            <a:off x="-22412" y="2354580"/>
            <a:ext cx="9144000" cy="2390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18"/>
          <p:cNvSpPr>
            <a:spLocks noChangeArrowheads="1"/>
          </p:cNvSpPr>
          <p:nvPr/>
        </p:nvSpPr>
        <p:spPr bwMode="auto">
          <a:xfrm>
            <a:off x="228600" y="182562"/>
            <a:ext cx="8229600" cy="655638"/>
          </a:xfrm>
          <a:prstGeom prst="rect">
            <a:avLst/>
          </a:prstGeom>
          <a:noFill/>
          <a:ln w="9525">
            <a:noFill/>
            <a:miter lim="800000"/>
            <a:headEnd/>
            <a:tailEnd/>
          </a:ln>
        </p:spPr>
        <p:txBody>
          <a:bodyPr lIns="91429" tIns="45714" rIns="91429" bIns="45714" anchor="ctr"/>
          <a:lstStyle/>
          <a:p>
            <a:pPr eaLnBrk="0" hangingPunct="0"/>
            <a:r>
              <a:rPr lang="en-US" sz="2800" b="1" dirty="0" smtClean="0">
                <a:latin typeface="Calibri" pitchFamily="34" charset="0"/>
              </a:rPr>
              <a:t>WSX Family Ordering Logic (cont.)</a:t>
            </a:r>
            <a:endParaRPr lang="en-US" sz="2800" b="1" dirty="0">
              <a:latin typeface="Calibri" pitchFamily="34" charset="0"/>
            </a:endParaRPr>
          </a:p>
        </p:txBody>
      </p:sp>
    </p:spTree>
    <p:extLst>
      <p:ext uri="{BB962C8B-B14F-4D97-AF65-F5344CB8AC3E}">
        <p14:creationId xmlns:p14="http://schemas.microsoft.com/office/powerpoint/2010/main" xmlns="" val="12727413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85033"/>
          <a:stretch>
            <a:fillRect/>
          </a:stretch>
        </p:blipFill>
        <p:spPr bwMode="auto">
          <a:xfrm>
            <a:off x="76200" y="5638800"/>
            <a:ext cx="8881049"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b="22451"/>
          <a:stretch>
            <a:fillRect/>
          </a:stretch>
        </p:blipFill>
        <p:spPr bwMode="auto">
          <a:xfrm>
            <a:off x="76200" y="1309687"/>
            <a:ext cx="8881049" cy="3948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8" descr="Sensor_Switch+Acuity_Logo_2C.png"/>
          <p:cNvPicPr>
            <a:picLocks noChangeAspect="1"/>
          </p:cNvPicPr>
          <p:nvPr/>
        </p:nvPicPr>
        <p:blipFill>
          <a:blip r:embed="rId3" cstate="print"/>
          <a:srcRect/>
          <a:stretch>
            <a:fillRect/>
          </a:stretch>
        </p:blipFill>
        <p:spPr bwMode="auto">
          <a:xfrm>
            <a:off x="6934200" y="6096000"/>
            <a:ext cx="2076450" cy="685800"/>
          </a:xfrm>
          <a:prstGeom prst="rect">
            <a:avLst/>
          </a:prstGeom>
          <a:noFill/>
          <a:ln w="9525">
            <a:noFill/>
            <a:miter lim="800000"/>
            <a:headEnd/>
            <a:tailEnd/>
          </a:ln>
        </p:spPr>
      </p:pic>
      <p:sp>
        <p:nvSpPr>
          <p:cNvPr id="6" name="Rectangle 18"/>
          <p:cNvSpPr>
            <a:spLocks noChangeArrowheads="1"/>
          </p:cNvSpPr>
          <p:nvPr/>
        </p:nvSpPr>
        <p:spPr bwMode="auto">
          <a:xfrm>
            <a:off x="228600" y="182562"/>
            <a:ext cx="8229600" cy="655638"/>
          </a:xfrm>
          <a:prstGeom prst="rect">
            <a:avLst/>
          </a:prstGeom>
          <a:noFill/>
          <a:ln w="9525">
            <a:noFill/>
            <a:miter lim="800000"/>
            <a:headEnd/>
            <a:tailEnd/>
          </a:ln>
        </p:spPr>
        <p:txBody>
          <a:bodyPr lIns="91429" tIns="45714" rIns="91429" bIns="45714" anchor="ctr"/>
          <a:lstStyle/>
          <a:p>
            <a:pPr eaLnBrk="0" hangingPunct="0"/>
            <a:r>
              <a:rPr lang="en-US" sz="2800" b="1" dirty="0" smtClean="0">
                <a:latin typeface="Calibri" pitchFamily="34" charset="0"/>
              </a:rPr>
              <a:t>WSD Family Ordering Logic</a:t>
            </a:r>
            <a:endParaRPr lang="en-US" sz="2800" b="1" dirty="0">
              <a:latin typeface="Calibri"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746" t="65575" r="62248" b="29935"/>
          <a:stretch>
            <a:fillRect/>
          </a:stretch>
        </p:blipFill>
        <p:spPr bwMode="auto">
          <a:xfrm>
            <a:off x="2880360" y="5212080"/>
            <a:ext cx="5334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1725896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895600"/>
            <a:ext cx="8534400" cy="369332"/>
          </a:xfrm>
          <a:prstGeom prst="rect">
            <a:avLst/>
          </a:prstGeom>
          <a:noFill/>
        </p:spPr>
        <p:txBody>
          <a:bodyPr wrap="square" rtlCol="0">
            <a:spAutoFit/>
          </a:bodyPr>
          <a:lstStyle/>
          <a:p>
            <a:r>
              <a:rPr lang="en-US" sz="1800" b="1" dirty="0" smtClean="0">
                <a:latin typeface="Myriad Pro Cond" pitchFamily="34" charset="0"/>
              </a:rPr>
              <a:t>SSD 120</a:t>
            </a:r>
            <a:endParaRPr lang="en-US" sz="1800" b="1" dirty="0">
              <a:latin typeface="Myriad Pro Cond" pitchFamily="34" charset="0"/>
            </a:endParaRPr>
          </a:p>
        </p:txBody>
      </p:sp>
      <p:sp>
        <p:nvSpPr>
          <p:cNvPr id="4" name="TextBox 3"/>
          <p:cNvSpPr txBox="1"/>
          <p:nvPr/>
        </p:nvSpPr>
        <p:spPr>
          <a:xfrm>
            <a:off x="2895600" y="2242987"/>
            <a:ext cx="2133600" cy="400110"/>
          </a:xfrm>
          <a:prstGeom prst="rect">
            <a:avLst/>
          </a:prstGeom>
          <a:noFill/>
          <a:ln>
            <a:solidFill>
              <a:schemeClr val="tx1"/>
            </a:solidFill>
          </a:ln>
        </p:spPr>
        <p:txBody>
          <a:bodyPr wrap="square" rtlCol="0">
            <a:spAutoFit/>
          </a:bodyPr>
          <a:lstStyle/>
          <a:p>
            <a:pPr algn="ctr"/>
            <a:r>
              <a:rPr lang="en-US" sz="2000" dirty="0" smtClean="0">
                <a:latin typeface="Calibri" pitchFamily="34" charset="0"/>
              </a:rPr>
              <a:t>Operating Mode</a:t>
            </a:r>
            <a:endParaRPr lang="en-US" sz="2000" dirty="0">
              <a:latin typeface="Calibri" pitchFamily="34" charset="0"/>
            </a:endParaRPr>
          </a:p>
        </p:txBody>
      </p:sp>
      <p:sp>
        <p:nvSpPr>
          <p:cNvPr id="10" name="TextBox 9"/>
          <p:cNvSpPr txBox="1"/>
          <p:nvPr/>
        </p:nvSpPr>
        <p:spPr>
          <a:xfrm>
            <a:off x="381000" y="2242987"/>
            <a:ext cx="2133600" cy="400110"/>
          </a:xfrm>
          <a:prstGeom prst="rect">
            <a:avLst/>
          </a:prstGeom>
          <a:noFill/>
          <a:ln>
            <a:solidFill>
              <a:schemeClr val="tx1"/>
            </a:solidFill>
          </a:ln>
        </p:spPr>
        <p:txBody>
          <a:bodyPr wrap="square" rtlCol="0">
            <a:spAutoFit/>
          </a:bodyPr>
          <a:lstStyle/>
          <a:p>
            <a:pPr algn="ctr"/>
            <a:r>
              <a:rPr lang="en-US" sz="2000" dirty="0" smtClean="0">
                <a:latin typeface="Calibri" pitchFamily="34" charset="0"/>
              </a:rPr>
              <a:t>Series</a:t>
            </a:r>
            <a:endParaRPr lang="en-US" sz="2000" dirty="0">
              <a:latin typeface="Calibri" pitchFamily="34" charset="0"/>
            </a:endParaRPr>
          </a:p>
        </p:txBody>
      </p:sp>
      <p:sp>
        <p:nvSpPr>
          <p:cNvPr id="11" name="TextBox 10"/>
          <p:cNvSpPr txBox="1"/>
          <p:nvPr/>
        </p:nvSpPr>
        <p:spPr>
          <a:xfrm>
            <a:off x="7340366" y="2242987"/>
            <a:ext cx="1422634" cy="400110"/>
          </a:xfrm>
          <a:prstGeom prst="rect">
            <a:avLst/>
          </a:prstGeom>
          <a:noFill/>
          <a:ln>
            <a:solidFill>
              <a:schemeClr val="tx1"/>
            </a:solidFill>
          </a:ln>
        </p:spPr>
        <p:txBody>
          <a:bodyPr wrap="square" rtlCol="0">
            <a:spAutoFit/>
          </a:bodyPr>
          <a:lstStyle/>
          <a:p>
            <a:pPr algn="ctr"/>
            <a:r>
              <a:rPr lang="en-US" sz="2000" dirty="0" smtClean="0">
                <a:latin typeface="Calibri" pitchFamily="34" charset="0"/>
              </a:rPr>
              <a:t>Color</a:t>
            </a:r>
            <a:endParaRPr lang="en-US" sz="2000" dirty="0">
              <a:latin typeface="Calibri" pitchFamily="34" charset="0"/>
            </a:endParaRPr>
          </a:p>
        </p:txBody>
      </p:sp>
      <p:sp>
        <p:nvSpPr>
          <p:cNvPr id="5" name="TextBox 4"/>
          <p:cNvSpPr txBox="1"/>
          <p:nvPr/>
        </p:nvSpPr>
        <p:spPr>
          <a:xfrm>
            <a:off x="2654242" y="2924145"/>
            <a:ext cx="4064116" cy="923330"/>
          </a:xfrm>
          <a:prstGeom prst="rect">
            <a:avLst/>
          </a:prstGeom>
          <a:noFill/>
        </p:spPr>
        <p:txBody>
          <a:bodyPr wrap="square" rtlCol="0">
            <a:spAutoFit/>
          </a:bodyPr>
          <a:lstStyle/>
          <a:p>
            <a:r>
              <a:rPr lang="en-US" sz="1800" b="1" dirty="0">
                <a:latin typeface="Calibri" pitchFamily="34" charset="0"/>
              </a:rPr>
              <a:t>Blank</a:t>
            </a:r>
            <a:r>
              <a:rPr lang="en-US" sz="1800" dirty="0">
                <a:latin typeface="Calibri" pitchFamily="34" charset="0"/>
              </a:rPr>
              <a:t> = </a:t>
            </a:r>
            <a:r>
              <a:rPr lang="en-US" sz="1800" dirty="0" smtClean="0">
                <a:latin typeface="Calibri" pitchFamily="34" charset="0"/>
              </a:rPr>
              <a:t>Auto-On </a:t>
            </a:r>
            <a:r>
              <a:rPr lang="en-US" sz="1800" dirty="0">
                <a:latin typeface="Calibri" pitchFamily="34" charset="0"/>
              </a:rPr>
              <a:t>(default) or </a:t>
            </a:r>
            <a:r>
              <a:rPr lang="en-US" sz="1800" dirty="0" smtClean="0">
                <a:latin typeface="Calibri" pitchFamily="34" charset="0"/>
              </a:rPr>
              <a:t>Vacancy</a:t>
            </a:r>
          </a:p>
          <a:p>
            <a:r>
              <a:rPr lang="en-US" sz="1800" b="1" dirty="0" smtClean="0">
                <a:latin typeface="Calibri" pitchFamily="34" charset="0"/>
              </a:rPr>
              <a:t>     SA</a:t>
            </a:r>
            <a:r>
              <a:rPr lang="en-US" sz="1800" dirty="0" smtClean="0">
                <a:latin typeface="Calibri" pitchFamily="34" charset="0"/>
              </a:rPr>
              <a:t> = Vacancy (default) or Auto-On</a:t>
            </a:r>
          </a:p>
          <a:p>
            <a:r>
              <a:rPr lang="en-US" sz="1800" b="1" dirty="0" smtClean="0">
                <a:latin typeface="Calibri" pitchFamily="34" charset="0"/>
              </a:rPr>
              <a:t>     VA </a:t>
            </a:r>
            <a:r>
              <a:rPr lang="en-US" sz="1800" dirty="0" smtClean="0">
                <a:latin typeface="Calibri" pitchFamily="34" charset="0"/>
              </a:rPr>
              <a:t>= Vacancy Only</a:t>
            </a:r>
            <a:endParaRPr lang="en-US" sz="1800" dirty="0">
              <a:latin typeface="Calibri" pitchFamily="34" charset="0"/>
            </a:endParaRPr>
          </a:p>
        </p:txBody>
      </p:sp>
      <p:sp>
        <p:nvSpPr>
          <p:cNvPr id="13" name="TextBox 12"/>
          <p:cNvSpPr txBox="1"/>
          <p:nvPr/>
        </p:nvSpPr>
        <p:spPr>
          <a:xfrm>
            <a:off x="7340366" y="2954900"/>
            <a:ext cx="1451513" cy="646331"/>
          </a:xfrm>
          <a:prstGeom prst="rect">
            <a:avLst/>
          </a:prstGeom>
          <a:noFill/>
        </p:spPr>
        <p:txBody>
          <a:bodyPr wrap="square" rtlCol="0">
            <a:spAutoFit/>
          </a:bodyPr>
          <a:lstStyle/>
          <a:p>
            <a:r>
              <a:rPr lang="en-US" sz="1800" b="1" dirty="0" smtClean="0">
                <a:latin typeface="Calibri" pitchFamily="34" charset="0"/>
              </a:rPr>
              <a:t>WH</a:t>
            </a:r>
            <a:r>
              <a:rPr lang="en-US" sz="1800" dirty="0" smtClean="0">
                <a:latin typeface="Calibri" pitchFamily="34" charset="0"/>
              </a:rPr>
              <a:t> </a:t>
            </a:r>
            <a:r>
              <a:rPr lang="en-US" sz="1800" dirty="0">
                <a:latin typeface="Calibri" pitchFamily="34" charset="0"/>
              </a:rPr>
              <a:t>= </a:t>
            </a:r>
            <a:r>
              <a:rPr lang="en-US" sz="1800" dirty="0" smtClean="0">
                <a:latin typeface="Calibri" pitchFamily="34" charset="0"/>
              </a:rPr>
              <a:t>White</a:t>
            </a:r>
          </a:p>
          <a:p>
            <a:r>
              <a:rPr lang="en-US" sz="1800" b="1" dirty="0" smtClean="0">
                <a:latin typeface="Calibri" pitchFamily="34" charset="0"/>
              </a:rPr>
              <a:t>   IV </a:t>
            </a:r>
            <a:r>
              <a:rPr lang="en-US" sz="1800" dirty="0" smtClean="0">
                <a:latin typeface="Calibri" pitchFamily="34" charset="0"/>
              </a:rPr>
              <a:t>= Ivory</a:t>
            </a:r>
            <a:endParaRPr lang="en-US" sz="1800" dirty="0">
              <a:latin typeface="Calibri" pitchFamily="34" charset="0"/>
            </a:endParaRPr>
          </a:p>
        </p:txBody>
      </p:sp>
      <p:sp>
        <p:nvSpPr>
          <p:cNvPr id="14" name="TextBox 13"/>
          <p:cNvSpPr txBox="1"/>
          <p:nvPr/>
        </p:nvSpPr>
        <p:spPr>
          <a:xfrm>
            <a:off x="5562600" y="2242987"/>
            <a:ext cx="1422634" cy="400110"/>
          </a:xfrm>
          <a:prstGeom prst="rect">
            <a:avLst/>
          </a:prstGeom>
          <a:noFill/>
          <a:ln>
            <a:solidFill>
              <a:schemeClr val="tx1"/>
            </a:solidFill>
          </a:ln>
        </p:spPr>
        <p:txBody>
          <a:bodyPr wrap="square" rtlCol="0">
            <a:spAutoFit/>
          </a:bodyPr>
          <a:lstStyle/>
          <a:p>
            <a:pPr algn="ctr"/>
            <a:r>
              <a:rPr lang="en-US" sz="2000" dirty="0" smtClean="0">
                <a:latin typeface="Calibri" pitchFamily="34" charset="0"/>
              </a:rPr>
              <a:t>Voltage</a:t>
            </a:r>
            <a:endParaRPr lang="en-US" sz="2000" dirty="0">
              <a:latin typeface="Calibri" pitchFamily="34" charset="0"/>
            </a:endParaRPr>
          </a:p>
        </p:txBody>
      </p:sp>
      <p:cxnSp>
        <p:nvCxnSpPr>
          <p:cNvPr id="8" name="Straight Connector 7"/>
          <p:cNvCxnSpPr>
            <a:endCxn id="10" idx="0"/>
          </p:cNvCxnSpPr>
          <p:nvPr/>
        </p:nvCxnSpPr>
        <p:spPr>
          <a:xfrm>
            <a:off x="1447800" y="2057400"/>
            <a:ext cx="0" cy="185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45700" y="2059916"/>
            <a:ext cx="0" cy="185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83442" y="2059916"/>
            <a:ext cx="0" cy="185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3667" y="2057399"/>
            <a:ext cx="0" cy="185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8"/>
          <p:cNvSpPr>
            <a:spLocks noChangeArrowheads="1"/>
          </p:cNvSpPr>
          <p:nvPr/>
        </p:nvSpPr>
        <p:spPr bwMode="auto">
          <a:xfrm>
            <a:off x="228600" y="182562"/>
            <a:ext cx="8229600" cy="655638"/>
          </a:xfrm>
          <a:prstGeom prst="rect">
            <a:avLst/>
          </a:prstGeom>
          <a:noFill/>
          <a:ln w="9525">
            <a:noFill/>
            <a:miter lim="800000"/>
            <a:headEnd/>
            <a:tailEnd/>
          </a:ln>
        </p:spPr>
        <p:txBody>
          <a:bodyPr lIns="91429" tIns="45714" rIns="91429" bIns="45714" anchor="ctr"/>
          <a:lstStyle/>
          <a:p>
            <a:pPr eaLnBrk="0" hangingPunct="0"/>
            <a:r>
              <a:rPr lang="en-US" sz="2800" b="1" dirty="0" smtClean="0">
                <a:latin typeface="Calibri" pitchFamily="34" charset="0"/>
              </a:rPr>
              <a:t>SSD Family Ordering Logic</a:t>
            </a:r>
            <a:endParaRPr lang="en-US" sz="2800" b="1" dirty="0">
              <a:latin typeface="Calibri" pitchFamily="34" charset="0"/>
            </a:endParaRPr>
          </a:p>
        </p:txBody>
      </p:sp>
      <p:cxnSp>
        <p:nvCxnSpPr>
          <p:cNvPr id="20" name="Straight Connector 19"/>
          <p:cNvCxnSpPr/>
          <p:nvPr/>
        </p:nvCxnSpPr>
        <p:spPr>
          <a:xfrm>
            <a:off x="381000" y="2057400"/>
            <a:ext cx="213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95600" y="2057400"/>
            <a:ext cx="213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62600" y="2057400"/>
            <a:ext cx="1447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91400" y="2057400"/>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1809040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2133600"/>
            <a:ext cx="5715000" cy="1600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smtClean="0">
                <a:solidFill>
                  <a:srgbClr val="2D2DB9"/>
                </a:solidFill>
                <a:effectLst>
                  <a:outerShdw blurRad="38100" dist="38100" dir="2700000" algn="tl">
                    <a:srgbClr val="C0C0C0"/>
                  </a:outerShdw>
                </a:effectLst>
                <a:latin typeface="Calibri" pitchFamily="34" charset="0"/>
              </a:rPr>
              <a:t>Question:</a:t>
            </a:r>
            <a:r>
              <a:rPr lang="en-US" sz="2800" smtClean="0">
                <a:solidFill>
                  <a:schemeClr val="tx1"/>
                </a:solidFill>
                <a:effectLst>
                  <a:outerShdw blurRad="38100" dist="38100" dir="2700000" algn="tl">
                    <a:srgbClr val="C0C0C0"/>
                  </a:outerShdw>
                </a:effectLst>
                <a:latin typeface="Calibri" pitchFamily="34" charset="0"/>
              </a:rPr>
              <a:t/>
            </a:r>
            <a:br>
              <a:rPr lang="en-US" sz="2800" smtClean="0">
                <a:solidFill>
                  <a:schemeClr val="tx1"/>
                </a:solidFill>
                <a:effectLst>
                  <a:outerShdw blurRad="38100" dist="38100" dir="2700000" algn="tl">
                    <a:srgbClr val="C0C0C0"/>
                  </a:outerShdw>
                </a:effectLst>
                <a:latin typeface="Calibri" pitchFamily="34" charset="0"/>
              </a:rPr>
            </a:br>
            <a:r>
              <a:rPr lang="en-US" sz="2800" smtClean="0">
                <a:solidFill>
                  <a:schemeClr val="tx1"/>
                </a:solidFill>
                <a:effectLst>
                  <a:outerShdw blurRad="38100" dist="38100" dir="2700000" algn="tl">
                    <a:srgbClr val="C0C0C0"/>
                  </a:outerShdw>
                </a:effectLst>
                <a:latin typeface="Calibri" pitchFamily="34" charset="0"/>
              </a:rPr>
              <a:t/>
            </a:r>
            <a:br>
              <a:rPr lang="en-US" sz="2800" smtClean="0">
                <a:solidFill>
                  <a:schemeClr val="tx1"/>
                </a:solidFill>
                <a:effectLst>
                  <a:outerShdw blurRad="38100" dist="38100" dir="2700000" algn="tl">
                    <a:srgbClr val="C0C0C0"/>
                  </a:outerShdw>
                </a:effectLst>
                <a:latin typeface="Calibri" pitchFamily="34" charset="0"/>
              </a:rPr>
            </a:br>
            <a:r>
              <a:rPr lang="en-US" sz="2800" smtClean="0">
                <a:solidFill>
                  <a:schemeClr val="tx1"/>
                </a:solidFill>
                <a:effectLst>
                  <a:outerShdw blurRad="38100" dist="38100" dir="2700000" algn="tl">
                    <a:srgbClr val="C0C0C0"/>
                  </a:outerShdw>
                </a:effectLst>
                <a:latin typeface="Calibri" pitchFamily="34" charset="0"/>
              </a:rPr>
              <a:t>How do you adjust the time delay?</a:t>
            </a:r>
            <a:r>
              <a:rPr lang="en-US" sz="2800" b="1" smtClean="0">
                <a:effectLst>
                  <a:outerShdw blurRad="38100" dist="38100" dir="2700000" algn="tl">
                    <a:srgbClr val="C0C0C0"/>
                  </a:outerShdw>
                </a:effectLst>
                <a:latin typeface="Calibri" pitchFamily="34" charset="0"/>
              </a:rPr>
              <a:t/>
            </a:r>
            <a:br>
              <a:rPr lang="en-US" sz="2800" b="1" smtClean="0">
                <a:effectLst>
                  <a:outerShdw blurRad="38100" dist="38100" dir="2700000" algn="tl">
                    <a:srgbClr val="C0C0C0"/>
                  </a:outerShdw>
                </a:effectLst>
                <a:latin typeface="Calibri" pitchFamily="34" charset="0"/>
              </a:rPr>
            </a:br>
            <a:r>
              <a:rPr lang="en-US" sz="280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Text Box 8"/>
          <p:cNvSpPr txBox="1">
            <a:spLocks noChangeArrowheads="1"/>
          </p:cNvSpPr>
          <p:nvPr/>
        </p:nvSpPr>
        <p:spPr bwMode="auto">
          <a:xfrm>
            <a:off x="304800" y="990600"/>
            <a:ext cx="6400800" cy="1477963"/>
          </a:xfrm>
          <a:prstGeom prst="rect">
            <a:avLst/>
          </a:prstGeom>
          <a:noFill/>
          <a:ln w="9525">
            <a:noFill/>
            <a:miter lim="800000"/>
            <a:headEnd/>
            <a:tailEnd/>
          </a:ln>
        </p:spPr>
        <p:txBody>
          <a:bodyPr>
            <a:spAutoFit/>
          </a:bodyPr>
          <a:lstStyle/>
          <a:p>
            <a:pPr marL="166688" indent="-166688"/>
            <a:endParaRPr lang="en-US" sz="1800" u="sng">
              <a:latin typeface="Arial" charset="0"/>
              <a:cs typeface="Arial" charset="0"/>
            </a:endParaRPr>
          </a:p>
          <a:p>
            <a:pPr marL="166688" indent="-166688">
              <a:buFont typeface="Arial" charset="0"/>
              <a:buChar char="•"/>
            </a:pPr>
            <a:endParaRPr lang="en-US" sz="1800">
              <a:latin typeface="Arial" charset="0"/>
              <a:cs typeface="Arial" charset="0"/>
            </a:endParaRPr>
          </a:p>
          <a:p>
            <a:pPr marL="166688" indent="-166688">
              <a:buFont typeface="Arial" charset="0"/>
              <a:buChar char="•"/>
            </a:pPr>
            <a:endParaRPr lang="en-US" sz="1800">
              <a:latin typeface="Arial" charset="0"/>
              <a:cs typeface="Arial" charset="0"/>
            </a:endParaRPr>
          </a:p>
          <a:p>
            <a:pPr marL="166688" indent="-166688"/>
            <a:endParaRPr lang="en-US" sz="1800">
              <a:latin typeface="Arial" charset="0"/>
              <a:cs typeface="Arial" charset="0"/>
            </a:endParaRPr>
          </a:p>
          <a:p>
            <a:pPr marL="166688" indent="-166688"/>
            <a:endParaRPr lang="en-US" sz="1800" b="1" u="sng">
              <a:latin typeface="Arial" charset="0"/>
              <a:cs typeface="Arial" charset="0"/>
            </a:endParaRPr>
          </a:p>
        </p:txBody>
      </p:sp>
      <p:sp>
        <p:nvSpPr>
          <p:cNvPr id="37891" name="Text Box 8"/>
          <p:cNvSpPr txBox="1">
            <a:spLocks noChangeArrowheads="1"/>
          </p:cNvSpPr>
          <p:nvPr/>
        </p:nvSpPr>
        <p:spPr bwMode="auto">
          <a:xfrm>
            <a:off x="457200" y="914400"/>
            <a:ext cx="6400800" cy="5310188"/>
          </a:xfrm>
          <a:prstGeom prst="rect">
            <a:avLst/>
          </a:prstGeom>
          <a:noFill/>
          <a:ln w="9525">
            <a:noFill/>
            <a:miter lim="800000"/>
            <a:headEnd/>
            <a:tailEnd/>
          </a:ln>
        </p:spPr>
        <p:txBody>
          <a:bodyPr>
            <a:spAutoFit/>
          </a:bodyPr>
          <a:lstStyle/>
          <a:p>
            <a:pPr marL="166688" indent="-166688"/>
            <a:endParaRPr lang="en-US" sz="1800" u="sng" dirty="0">
              <a:latin typeface="Calibri" pitchFamily="34" charset="0"/>
              <a:cs typeface="Arial" charset="0"/>
            </a:endParaRPr>
          </a:p>
          <a:p>
            <a:pPr marL="166688" indent="-166688"/>
            <a:r>
              <a:rPr lang="en-US" sz="1800" b="1" u="sng" dirty="0">
                <a:latin typeface="Calibri" pitchFamily="34" charset="0"/>
                <a:cs typeface="Arial" charset="0"/>
              </a:rPr>
              <a:t>Push Button Programming :</a:t>
            </a:r>
            <a:endParaRPr lang="en-US" sz="1800" dirty="0">
              <a:latin typeface="Calibri" pitchFamily="34" charset="0"/>
              <a:cs typeface="Arial" charset="0"/>
            </a:endParaRP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All </a:t>
            </a:r>
            <a:r>
              <a:rPr lang="en-US" sz="1800" dirty="0" smtClean="0">
                <a:latin typeface="Calibri" pitchFamily="34" charset="0"/>
                <a:cs typeface="Arial" charset="0"/>
              </a:rPr>
              <a:t>WSXs </a:t>
            </a:r>
            <a:r>
              <a:rPr lang="en-US" sz="1800" dirty="0">
                <a:latin typeface="Calibri" pitchFamily="34" charset="0"/>
                <a:cs typeface="Arial" charset="0"/>
              </a:rPr>
              <a:t>have a microprocessor brain that enables sophisticated operation</a:t>
            </a: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All operational parameters are stored internally in tables called “Function Codes”</a:t>
            </a: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Parameters can be changed via a push-button sequence</a:t>
            </a: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Several functions are intended for customer usage, additional functions are utilized by manufacturing and/or tech support</a:t>
            </a:r>
          </a:p>
          <a:p>
            <a:pPr marL="166688" indent="-166688">
              <a:buFont typeface="Arial" charset="0"/>
              <a:buChar char="•"/>
            </a:pPr>
            <a:endParaRPr lang="en-US" sz="1800" dirty="0">
              <a:latin typeface="Calibri" pitchFamily="34" charset="0"/>
              <a:cs typeface="Arial" charset="0"/>
            </a:endParaRPr>
          </a:p>
          <a:p>
            <a:pPr marL="166688" indent="-166688"/>
            <a:r>
              <a:rPr lang="en-US" sz="1800" b="1" u="sng" dirty="0">
                <a:latin typeface="Calibri" pitchFamily="34" charset="0"/>
                <a:cs typeface="Arial" charset="0"/>
              </a:rPr>
              <a:t>Example Functions:</a:t>
            </a:r>
          </a:p>
          <a:p>
            <a:pPr marL="623888" lvl="1" indent="-166688"/>
            <a:endParaRPr lang="en-US" sz="1800" dirty="0">
              <a:latin typeface="Calibri" pitchFamily="34" charset="0"/>
              <a:cs typeface="Arial" charset="0"/>
            </a:endParaRPr>
          </a:p>
          <a:p>
            <a:pPr marL="623888" lvl="1" indent="-166688"/>
            <a:r>
              <a:rPr lang="en-US" sz="1800" dirty="0">
                <a:latin typeface="Calibri" pitchFamily="34" charset="0"/>
                <a:cs typeface="Arial" charset="0"/>
              </a:rPr>
              <a:t>Time Delay			Disable Switch</a:t>
            </a:r>
          </a:p>
          <a:p>
            <a:pPr marL="623888" lvl="1" indent="-166688"/>
            <a:r>
              <a:rPr lang="en-US" sz="1800" dirty="0">
                <a:latin typeface="Calibri" pitchFamily="34" charset="0"/>
                <a:cs typeface="Arial" charset="0"/>
              </a:rPr>
              <a:t>Operational Mode 		Photocell Set-Point</a:t>
            </a:r>
          </a:p>
          <a:p>
            <a:pPr marL="166688" indent="-166688"/>
            <a:endParaRPr lang="en-US" sz="1800" b="1" u="sng" dirty="0">
              <a:latin typeface="Calibri" pitchFamily="34" charset="0"/>
              <a:cs typeface="Arial" charset="0"/>
            </a:endParaRPr>
          </a:p>
        </p:txBody>
      </p:sp>
      <p:sp>
        <p:nvSpPr>
          <p:cNvPr id="14"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a:solidFill>
                  <a:schemeClr val="bg1"/>
                </a:solidFill>
                <a:effectLst>
                  <a:outerShdw blurRad="38100" dist="38100" dir="2700000" algn="tl">
                    <a:srgbClr val="C0C0C0"/>
                  </a:outerShdw>
                </a:effectLst>
                <a:latin typeface="Calibri" pitchFamily="34" charset="0"/>
              </a:rPr>
              <a:t>Answer…</a:t>
            </a:r>
          </a:p>
        </p:txBody>
      </p:sp>
      <p:pic>
        <p:nvPicPr>
          <p:cNvPr id="6"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69342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Text Box 8"/>
          <p:cNvSpPr txBox="1">
            <a:spLocks noChangeArrowheads="1"/>
          </p:cNvSpPr>
          <p:nvPr/>
        </p:nvSpPr>
        <p:spPr bwMode="auto">
          <a:xfrm>
            <a:off x="304800" y="1066800"/>
            <a:ext cx="6019800" cy="5035550"/>
          </a:xfrm>
          <a:prstGeom prst="rect">
            <a:avLst/>
          </a:prstGeom>
          <a:noFill/>
          <a:ln w="9525">
            <a:noFill/>
            <a:miter lim="800000"/>
            <a:headEnd/>
            <a:tailEnd/>
          </a:ln>
        </p:spPr>
        <p:txBody>
          <a:bodyPr wrap="square">
            <a:spAutoFit/>
          </a:bodyPr>
          <a:lstStyle/>
          <a:p>
            <a:pPr marL="166688" indent="-166688"/>
            <a:endParaRPr lang="en-US" sz="1800" u="sng" dirty="0">
              <a:latin typeface="Calibri" pitchFamily="34" charset="0"/>
              <a:cs typeface="Arial" charset="0"/>
            </a:endParaRPr>
          </a:p>
          <a:p>
            <a:pPr marL="166688" indent="-166688"/>
            <a:r>
              <a:rPr lang="en-US" sz="1800" b="1" u="sng" dirty="0">
                <a:latin typeface="Calibri" pitchFamily="34" charset="0"/>
                <a:cs typeface="Arial" charset="0"/>
              </a:rPr>
              <a:t>Large Area Wall Switch Sensor</a:t>
            </a:r>
            <a:endParaRPr lang="en-US" sz="1800" dirty="0">
              <a:solidFill>
                <a:srgbClr val="2D2DB9"/>
              </a:solidFill>
              <a:latin typeface="Calibri" pitchFamily="34" charset="0"/>
              <a:cs typeface="Arial" charset="0"/>
            </a:endParaRP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Surface mounted unit</a:t>
            </a:r>
          </a:p>
          <a:p>
            <a:pPr marL="166688" indent="-166688">
              <a:buFont typeface="Arial" charset="0"/>
              <a:buChar char="•"/>
            </a:pPr>
            <a:r>
              <a:rPr lang="en-US" sz="1800" dirty="0">
                <a:latin typeface="Calibri" pitchFamily="34" charset="0"/>
                <a:cs typeface="Arial" charset="0"/>
              </a:rPr>
              <a:t>Increased focal length allows for small motion </a:t>
            </a:r>
            <a:endParaRPr lang="en-US" sz="1800" dirty="0" smtClean="0">
              <a:latin typeface="Calibri" pitchFamily="34" charset="0"/>
              <a:cs typeface="Arial" charset="0"/>
            </a:endParaRPr>
          </a:p>
          <a:p>
            <a:pPr marL="166688" indent="-166688"/>
            <a:r>
              <a:rPr lang="en-US" sz="1800" dirty="0" smtClean="0">
                <a:latin typeface="Calibri" pitchFamily="34" charset="0"/>
                <a:cs typeface="Arial" charset="0"/>
              </a:rPr>
              <a:t>	detection </a:t>
            </a:r>
            <a:r>
              <a:rPr lang="en-US" sz="1800" dirty="0">
                <a:latin typeface="Calibri" pitchFamily="34" charset="0"/>
                <a:cs typeface="Arial" charset="0"/>
              </a:rPr>
              <a:t>to 40 ft</a:t>
            </a:r>
          </a:p>
          <a:p>
            <a:pPr marL="166688" indent="-166688">
              <a:buFont typeface="Arial" charset="0"/>
              <a:buChar char="•"/>
            </a:pPr>
            <a:r>
              <a:rPr lang="en-US" sz="1800" dirty="0">
                <a:latin typeface="Calibri" pitchFamily="34" charset="0"/>
                <a:cs typeface="Arial" charset="0"/>
              </a:rPr>
              <a:t>No neutral required / no minimum load</a:t>
            </a:r>
          </a:p>
          <a:p>
            <a:pPr marL="166688" indent="-166688">
              <a:buFont typeface="Arial" charset="0"/>
              <a:buChar char="•"/>
            </a:pPr>
            <a:r>
              <a:rPr lang="en-US" sz="1800" dirty="0">
                <a:latin typeface="Calibri" pitchFamily="34" charset="0"/>
                <a:cs typeface="Arial" charset="0"/>
              </a:rPr>
              <a:t>Single pole and 2-pole versions</a:t>
            </a:r>
          </a:p>
          <a:p>
            <a:pPr marL="166688" indent="-166688">
              <a:buFont typeface="Arial" charset="0"/>
              <a:buChar char="•"/>
            </a:pPr>
            <a:r>
              <a:rPr lang="en-US" sz="1800" dirty="0">
                <a:latin typeface="Calibri" pitchFamily="34" charset="0"/>
                <a:cs typeface="Arial" charset="0"/>
              </a:rPr>
              <a:t>PIR/Dual Tech versions</a:t>
            </a:r>
          </a:p>
          <a:p>
            <a:pPr marL="166688" indent="-166688">
              <a:buFont typeface="Arial" charset="0"/>
              <a:buChar char="•"/>
            </a:pPr>
            <a:r>
              <a:rPr lang="en-US" sz="1800" dirty="0">
                <a:latin typeface="Calibri" pitchFamily="34" charset="0"/>
                <a:cs typeface="Arial" charset="0"/>
              </a:rPr>
              <a:t>Switches 13 Amps / pole</a:t>
            </a:r>
          </a:p>
          <a:p>
            <a:pPr marL="166688" indent="-166688">
              <a:buFont typeface="Arial" charset="0"/>
              <a:buChar char="•"/>
            </a:pPr>
            <a:r>
              <a:rPr lang="en-US" sz="1800" dirty="0">
                <a:latin typeface="Calibri" pitchFamily="34" charset="0"/>
                <a:cs typeface="Arial" charset="0"/>
              </a:rPr>
              <a:t>LWS versions mounts between 3 and 4 ft</a:t>
            </a:r>
          </a:p>
          <a:p>
            <a:pPr marL="166688" indent="-166688">
              <a:buFont typeface="Arial" charset="0"/>
              <a:buChar char="•"/>
            </a:pPr>
            <a:r>
              <a:rPr lang="en-US" sz="1800" dirty="0">
                <a:latin typeface="Calibri" pitchFamily="34" charset="0"/>
                <a:cs typeface="Arial" charset="0"/>
              </a:rPr>
              <a:t>LWSH versions has lens that accommodates mounting between 4 and 7 ft</a:t>
            </a:r>
          </a:p>
          <a:p>
            <a:pPr marL="166688" indent="-166688">
              <a:buFont typeface="Arial" charset="0"/>
              <a:buChar char="•"/>
            </a:pPr>
            <a:r>
              <a:rPr lang="en-US" sz="1800" dirty="0">
                <a:latin typeface="Calibri" pitchFamily="34" charset="0"/>
                <a:cs typeface="Arial" charset="0"/>
              </a:rPr>
              <a:t>Available in Ivory and White</a:t>
            </a:r>
          </a:p>
          <a:p>
            <a:pPr marL="166688" indent="-166688">
              <a:buFont typeface="Arial" charset="0"/>
              <a:buChar char="•"/>
            </a:pPr>
            <a:endParaRPr lang="en-US" sz="1800" dirty="0">
              <a:latin typeface="Calibri" pitchFamily="34" charset="0"/>
              <a:cs typeface="Arial" charset="0"/>
            </a:endParaRPr>
          </a:p>
          <a:p>
            <a:pPr marL="166688" indent="-166688">
              <a:buFont typeface="Arial" charset="0"/>
              <a:buChar char="•"/>
            </a:pPr>
            <a:endParaRPr lang="en-US" sz="1800" dirty="0">
              <a:latin typeface="Calibri" pitchFamily="34" charset="0"/>
              <a:cs typeface="Arial" charset="0"/>
            </a:endParaRPr>
          </a:p>
          <a:p>
            <a:pPr marL="166688" indent="-166688"/>
            <a:endParaRPr lang="en-US" sz="1800" dirty="0">
              <a:latin typeface="Calibri" pitchFamily="34" charset="0"/>
              <a:cs typeface="Arial" charset="0"/>
            </a:endParaRPr>
          </a:p>
          <a:p>
            <a:pPr marL="166688" indent="-166688"/>
            <a:endParaRPr lang="en-US" sz="1800" b="1" u="sng" dirty="0">
              <a:latin typeface="Calibri" pitchFamily="34" charset="0"/>
              <a:cs typeface="Arial" charset="0"/>
            </a:endParaRPr>
          </a:p>
        </p:txBody>
      </p:sp>
      <p:sp>
        <p:nvSpPr>
          <p:cNvPr id="14338" name="Rectangle 2"/>
          <p:cNvSpPr>
            <a:spLocks noGrp="1" noChangeArrowheads="1"/>
          </p:cNvSpPr>
          <p:nvPr>
            <p:ph type="title"/>
          </p:nvPr>
        </p:nvSpPr>
        <p:spPr bwMode="auto">
          <a:xfrm>
            <a:off x="457200" y="0"/>
            <a:ext cx="8458200" cy="11430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defRPr/>
            </a:pPr>
            <a:r>
              <a:rPr lang="en-US" sz="2800" b="1" smtClean="0">
                <a:solidFill>
                  <a:schemeClr val="tx1"/>
                </a:solidFill>
                <a:effectLst>
                  <a:outerShdw blurRad="38100" dist="38100" dir="2700000" algn="tl">
                    <a:srgbClr val="C0C0C0"/>
                  </a:outerShdw>
                </a:effectLst>
                <a:latin typeface="Calibri" pitchFamily="34" charset="0"/>
              </a:rPr>
              <a:t>Additional Wall Switch Solutions: </a:t>
            </a:r>
            <a:r>
              <a:rPr lang="en-US" sz="2800" b="1" smtClean="0">
                <a:solidFill>
                  <a:schemeClr val="bg1"/>
                </a:solidFill>
                <a:effectLst>
                  <a:outerShdw blurRad="38100" dist="38100" dir="2700000" algn="tl">
                    <a:srgbClr val="C0C0C0"/>
                  </a:outerShdw>
                </a:effectLst>
                <a:latin typeface="Calibri" pitchFamily="34" charset="0"/>
              </a:rPr>
              <a:t>LWS(H)</a:t>
            </a:r>
          </a:p>
        </p:txBody>
      </p:sp>
      <p:pic>
        <p:nvPicPr>
          <p:cNvPr id="99331" name="Picture 23" descr="S:\The Organyz Project\PowerPoint\LWS I.jpg"/>
          <p:cNvPicPr>
            <a:picLocks noChangeAspect="1" noChangeArrowheads="1"/>
          </p:cNvPicPr>
          <p:nvPr/>
        </p:nvPicPr>
        <p:blipFill>
          <a:blip r:embed="rId3" cstate="print"/>
          <a:srcRect/>
          <a:stretch>
            <a:fillRect/>
          </a:stretch>
        </p:blipFill>
        <p:spPr bwMode="auto">
          <a:xfrm>
            <a:off x="6553200" y="1676400"/>
            <a:ext cx="1709738" cy="2743200"/>
          </a:xfrm>
          <a:prstGeom prst="rect">
            <a:avLst/>
          </a:prstGeom>
          <a:noFill/>
          <a:ln w="9525">
            <a:noFill/>
            <a:miter lim="800000"/>
            <a:headEnd/>
            <a:tailEnd/>
          </a:ln>
        </p:spPr>
      </p:pic>
      <p:pic>
        <p:nvPicPr>
          <p:cNvPr id="99332" name="Picture 22" descr="LWS with one switchplate"/>
          <p:cNvPicPr>
            <a:picLocks noChangeAspect="1" noChangeArrowheads="1"/>
          </p:cNvPicPr>
          <p:nvPr/>
        </p:nvPicPr>
        <p:blipFill>
          <a:blip r:embed="rId4" cstate="print"/>
          <a:srcRect/>
          <a:stretch>
            <a:fillRect/>
          </a:stretch>
        </p:blipFill>
        <p:spPr bwMode="auto">
          <a:xfrm>
            <a:off x="533400" y="5486400"/>
            <a:ext cx="1093788" cy="1193800"/>
          </a:xfrm>
          <a:prstGeom prst="rect">
            <a:avLst/>
          </a:prstGeom>
          <a:noFill/>
          <a:ln w="9525">
            <a:noFill/>
            <a:miter lim="800000"/>
            <a:headEnd/>
            <a:tailEnd/>
          </a:ln>
        </p:spPr>
      </p:pic>
      <p:pic>
        <p:nvPicPr>
          <p:cNvPr id="99333" name="Picture 23" descr="LWS with plate no switch"/>
          <p:cNvPicPr>
            <a:picLocks noChangeAspect="1" noChangeArrowheads="1"/>
          </p:cNvPicPr>
          <p:nvPr/>
        </p:nvPicPr>
        <p:blipFill>
          <a:blip r:embed="rId5" cstate="print"/>
          <a:srcRect/>
          <a:stretch>
            <a:fillRect/>
          </a:stretch>
        </p:blipFill>
        <p:spPr bwMode="auto">
          <a:xfrm>
            <a:off x="1828800" y="5486400"/>
            <a:ext cx="1135063" cy="1208088"/>
          </a:xfrm>
          <a:prstGeom prst="rect">
            <a:avLst/>
          </a:prstGeom>
          <a:noFill/>
          <a:ln w="9525">
            <a:noFill/>
            <a:miter lim="800000"/>
            <a:headEnd/>
            <a:tailEnd/>
          </a:ln>
        </p:spPr>
      </p:pic>
      <p:pic>
        <p:nvPicPr>
          <p:cNvPr id="99334" name="Picture 24" descr="LWS with blank double plate"/>
          <p:cNvPicPr>
            <a:picLocks noChangeAspect="1" noChangeArrowheads="1"/>
          </p:cNvPicPr>
          <p:nvPr/>
        </p:nvPicPr>
        <p:blipFill>
          <a:blip r:embed="rId6" cstate="print"/>
          <a:srcRect/>
          <a:stretch>
            <a:fillRect/>
          </a:stretch>
        </p:blipFill>
        <p:spPr bwMode="auto">
          <a:xfrm>
            <a:off x="4876800" y="5486400"/>
            <a:ext cx="1524000" cy="1185863"/>
          </a:xfrm>
          <a:prstGeom prst="rect">
            <a:avLst/>
          </a:prstGeom>
          <a:noFill/>
          <a:ln w="9525">
            <a:noFill/>
            <a:miter lim="800000"/>
            <a:headEnd/>
            <a:tailEnd/>
          </a:ln>
        </p:spPr>
      </p:pic>
      <p:pic>
        <p:nvPicPr>
          <p:cNvPr id="99335" name="Picture 25" descr="LWS with double switch plate"/>
          <p:cNvPicPr>
            <a:picLocks noChangeAspect="1" noChangeArrowheads="1"/>
          </p:cNvPicPr>
          <p:nvPr/>
        </p:nvPicPr>
        <p:blipFill>
          <a:blip r:embed="rId7" cstate="print"/>
          <a:srcRect/>
          <a:stretch>
            <a:fillRect/>
          </a:stretch>
        </p:blipFill>
        <p:spPr bwMode="auto">
          <a:xfrm>
            <a:off x="3124200" y="5486400"/>
            <a:ext cx="1524000" cy="1198563"/>
          </a:xfrm>
          <a:prstGeom prst="rect">
            <a:avLst/>
          </a:prstGeom>
          <a:noFill/>
          <a:ln w="9525">
            <a:noFill/>
            <a:miter lim="800000"/>
            <a:headEnd/>
            <a:tailEnd/>
          </a:ln>
        </p:spPr>
      </p:pic>
      <p:sp>
        <p:nvSpPr>
          <p:cNvPr id="99336" name="Text Box 26"/>
          <p:cNvSpPr txBox="1">
            <a:spLocks noChangeArrowheads="1"/>
          </p:cNvSpPr>
          <p:nvPr/>
        </p:nvSpPr>
        <p:spPr bwMode="auto">
          <a:xfrm>
            <a:off x="381000" y="5105400"/>
            <a:ext cx="2095500" cy="369888"/>
          </a:xfrm>
          <a:prstGeom prst="rect">
            <a:avLst/>
          </a:prstGeom>
          <a:noFill/>
          <a:ln w="9525">
            <a:noFill/>
            <a:miter lim="800000"/>
            <a:headEnd/>
            <a:tailEnd/>
          </a:ln>
        </p:spPr>
        <p:txBody>
          <a:bodyPr wrap="none">
            <a:spAutoFit/>
          </a:bodyPr>
          <a:lstStyle/>
          <a:p>
            <a:r>
              <a:rPr lang="en-US" sz="1800" b="1" u="sng">
                <a:latin typeface="Arial" charset="0"/>
                <a:cs typeface="Arial" charset="0"/>
              </a:rPr>
              <a:t>Accessory Plates</a:t>
            </a:r>
          </a:p>
        </p:txBody>
      </p:sp>
    </p:spTree>
    <p:extLst>
      <p:ext uri="{BB962C8B-B14F-4D97-AF65-F5344CB8AC3E}">
        <p14:creationId xmlns:p14="http://schemas.microsoft.com/office/powerpoint/2010/main" xmlns="" val="282487122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07" name="Picture 15" descr="classroom"/>
          <p:cNvPicPr>
            <a:picLocks noChangeAspect="1" noChangeArrowheads="1"/>
          </p:cNvPicPr>
          <p:nvPr/>
        </p:nvPicPr>
        <p:blipFill>
          <a:blip r:embed="rId3" cstate="print"/>
          <a:srcRect/>
          <a:stretch>
            <a:fillRect/>
          </a:stretch>
        </p:blipFill>
        <p:spPr bwMode="auto">
          <a:xfrm>
            <a:off x="455613" y="1836738"/>
            <a:ext cx="5502275" cy="3587750"/>
          </a:xfrm>
          <a:prstGeom prst="rect">
            <a:avLst/>
          </a:prstGeom>
          <a:noFill/>
          <a:ln w="9525">
            <a:noFill/>
            <a:miter lim="800000"/>
            <a:headEnd/>
            <a:tailEnd/>
          </a:ln>
        </p:spPr>
      </p:pic>
      <p:pic>
        <p:nvPicPr>
          <p:cNvPr id="8208" name="Picture 16" descr="small motion"/>
          <p:cNvPicPr>
            <a:picLocks noChangeAspect="1" noChangeArrowheads="1"/>
          </p:cNvPicPr>
          <p:nvPr/>
        </p:nvPicPr>
        <p:blipFill>
          <a:blip r:embed="rId4" cstate="print"/>
          <a:srcRect/>
          <a:stretch>
            <a:fillRect/>
          </a:stretch>
        </p:blipFill>
        <p:spPr bwMode="auto">
          <a:xfrm>
            <a:off x="457200" y="1828800"/>
            <a:ext cx="5503863" cy="3595688"/>
          </a:xfrm>
          <a:prstGeom prst="rect">
            <a:avLst/>
          </a:prstGeom>
          <a:noFill/>
          <a:ln w="9525">
            <a:noFill/>
            <a:miter lim="800000"/>
            <a:headEnd/>
            <a:tailEnd/>
          </a:ln>
        </p:spPr>
      </p:pic>
      <p:sp>
        <p:nvSpPr>
          <p:cNvPr id="101379" name="Text Box 4"/>
          <p:cNvSpPr txBox="1">
            <a:spLocks noChangeArrowheads="1"/>
          </p:cNvSpPr>
          <p:nvPr/>
        </p:nvSpPr>
        <p:spPr bwMode="auto">
          <a:xfrm>
            <a:off x="6477000" y="2286000"/>
            <a:ext cx="2209800" cy="2289175"/>
          </a:xfrm>
          <a:prstGeom prst="rect">
            <a:avLst/>
          </a:prstGeom>
          <a:noFill/>
          <a:ln w="9525">
            <a:noFill/>
            <a:miter lim="800000"/>
            <a:headEnd/>
            <a:tailEnd/>
          </a:ln>
        </p:spPr>
        <p:txBody>
          <a:bodyPr>
            <a:spAutoFit/>
          </a:bodyPr>
          <a:lstStyle/>
          <a:p>
            <a:pPr marL="166688" indent="-166688"/>
            <a:r>
              <a:rPr lang="en-US" sz="1800" b="1" u="sng">
                <a:latin typeface="Calibri" pitchFamily="34" charset="0"/>
                <a:cs typeface="Arial" charset="0"/>
              </a:rPr>
              <a:t>Applications</a:t>
            </a:r>
          </a:p>
          <a:p>
            <a:pPr marL="166688" indent="-166688"/>
            <a:endParaRPr lang="en-US" sz="1800" u="sng">
              <a:latin typeface="Calibri" pitchFamily="34" charset="0"/>
              <a:cs typeface="Arial" charset="0"/>
            </a:endParaRPr>
          </a:p>
          <a:p>
            <a:pPr marL="166688" indent="-166688">
              <a:buFont typeface="Arial" charset="0"/>
              <a:buChar char="•"/>
            </a:pPr>
            <a:r>
              <a:rPr lang="en-US" sz="1800">
                <a:latin typeface="Calibri" pitchFamily="34" charset="0"/>
                <a:cs typeface="Arial" charset="0"/>
              </a:rPr>
              <a:t>Ideal for retrofitting classrooms</a:t>
            </a: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endParaRPr lang="en-US" sz="1800">
              <a:latin typeface="Calibri" pitchFamily="34" charset="0"/>
              <a:cs typeface="Arial" charset="0"/>
            </a:endParaRPr>
          </a:p>
          <a:p>
            <a:pPr marL="166688" indent="-166688">
              <a:buFont typeface="Arial" charset="0"/>
              <a:buChar char="•"/>
            </a:pPr>
            <a:r>
              <a:rPr lang="en-US" sz="1800">
                <a:latin typeface="Calibri" pitchFamily="34" charset="0"/>
                <a:cs typeface="Arial" charset="0"/>
              </a:rPr>
              <a:t>Small motion detection at 40 ft</a:t>
            </a:r>
          </a:p>
        </p:txBody>
      </p:sp>
      <p:sp>
        <p:nvSpPr>
          <p:cNvPr id="14338" name="Rectangle 2"/>
          <p:cNvSpPr>
            <a:spLocks noChangeArrowheads="1"/>
          </p:cNvSpPr>
          <p:nvPr/>
        </p:nvSpPr>
        <p:spPr bwMode="auto">
          <a:xfrm>
            <a:off x="457200" y="0"/>
            <a:ext cx="8458200" cy="1143000"/>
          </a:xfrm>
          <a:prstGeom prst="rect">
            <a:avLst/>
          </a:prstGeom>
          <a:noFill/>
          <a:ln w="9525">
            <a:noFill/>
            <a:miter lim="800000"/>
            <a:headEnd/>
            <a:tailEnd/>
          </a:ln>
        </p:spPr>
        <p:txBody>
          <a:bodyPr anchor="ctr"/>
          <a:lstStyle/>
          <a:p>
            <a:pPr>
              <a:defRPr/>
            </a:pPr>
            <a:r>
              <a:rPr lang="en-US" sz="2800" b="1">
                <a:effectLst>
                  <a:outerShdw blurRad="38100" dist="38100" dir="2700000" algn="tl">
                    <a:srgbClr val="C0C0C0"/>
                  </a:outerShdw>
                </a:effectLst>
                <a:latin typeface="Calibri" pitchFamily="34" charset="0"/>
              </a:rPr>
              <a:t>Additional Wall Switch Solutions: </a:t>
            </a:r>
            <a:r>
              <a:rPr lang="en-US" sz="2800" b="1">
                <a:solidFill>
                  <a:schemeClr val="bg1"/>
                </a:solidFill>
                <a:effectLst>
                  <a:outerShdw blurRad="38100" dist="38100" dir="2700000" algn="tl">
                    <a:srgbClr val="C0C0C0"/>
                  </a:outerShdw>
                </a:effectLst>
                <a:latin typeface="Calibri" pitchFamily="34" charset="0"/>
              </a:rPr>
              <a:t>LWS(H)</a:t>
            </a:r>
          </a:p>
        </p:txBody>
      </p:sp>
      <p:sp>
        <p:nvSpPr>
          <p:cNvPr id="6" name="Rectangle 2"/>
          <p:cNvSpPr>
            <a:spLocks noChangeArrowheads="1"/>
          </p:cNvSpPr>
          <p:nvPr/>
        </p:nvSpPr>
        <p:spPr bwMode="auto">
          <a:xfrm>
            <a:off x="569912" y="6477000"/>
            <a:ext cx="1258888" cy="215900"/>
          </a:xfrm>
          <a:prstGeom prst="rect">
            <a:avLst/>
          </a:prstGeom>
          <a:noFill/>
          <a:ln w="9525">
            <a:noFill/>
            <a:miter lim="800000"/>
            <a:headEnd/>
            <a:tailEnd/>
          </a:ln>
        </p:spPr>
        <p:txBody>
          <a:bodyPr wrap="none">
            <a:spAutoFit/>
          </a:bodyPr>
          <a:lstStyle/>
          <a:p>
            <a:pPr>
              <a:buFont typeface="Wingdings" pitchFamily="2" charset="2"/>
              <a:buNone/>
            </a:pPr>
            <a:r>
              <a:rPr lang="en-US" sz="800" dirty="0"/>
              <a:t>© 2013 Sensor Switch</a:t>
            </a:r>
          </a:p>
        </p:txBody>
      </p:sp>
    </p:spTree>
    <p:extLst>
      <p:ext uri="{BB962C8B-B14F-4D97-AF65-F5344CB8AC3E}">
        <p14:creationId xmlns:p14="http://schemas.microsoft.com/office/powerpoint/2010/main" xmlns="" val="324647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207"/>
                                        </p:tgtEl>
                                        <p:attrNameLst>
                                          <p:attrName>style.visibility</p:attrName>
                                        </p:attrNameLst>
                                      </p:cBhvr>
                                      <p:to>
                                        <p:strVal val="visible"/>
                                      </p:to>
                                    </p:set>
                                    <p:animEffect transition="in" filter="dissolve">
                                      <p:cBhvr>
                                        <p:cTn id="7" dur="500"/>
                                        <p:tgtEl>
                                          <p:spTgt spid="82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08"/>
                                        </p:tgtEl>
                                        <p:attrNameLst>
                                          <p:attrName>style.visibility</p:attrName>
                                        </p:attrNameLst>
                                      </p:cBhvr>
                                      <p:to>
                                        <p:strVal val="visible"/>
                                      </p:to>
                                    </p:set>
                                    <p:animEffect transition="in" filter="dissolve">
                                      <p:cBhvr>
                                        <p:cTn id="12"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315200" y="1600200"/>
            <a:ext cx="1673157" cy="3276600"/>
          </a:xfrm>
          <a:prstGeom prst="rect">
            <a:avLst/>
          </a:prstGeom>
          <a:noFill/>
        </p:spPr>
      </p:pic>
      <p:sp>
        <p:nvSpPr>
          <p:cNvPr id="14"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smtClean="0">
                <a:solidFill>
                  <a:schemeClr val="bg1"/>
                </a:solidFill>
                <a:effectLst>
                  <a:outerShdw blurRad="38100" dist="38100" dir="2700000" algn="tl">
                    <a:srgbClr val="C0C0C0"/>
                  </a:outerShdw>
                </a:effectLst>
                <a:latin typeface="Calibri" pitchFamily="34" charset="0"/>
              </a:rPr>
              <a:t>Coverage of </a:t>
            </a:r>
            <a:r>
              <a:rPr lang="en-US" sz="2800" b="1" dirty="0">
                <a:solidFill>
                  <a:schemeClr val="bg1"/>
                </a:solidFill>
                <a:effectLst>
                  <a:outerShdw blurRad="38100" dist="38100" dir="2700000" algn="tl">
                    <a:srgbClr val="C0C0C0"/>
                  </a:outerShdw>
                </a:effectLst>
                <a:latin typeface="Calibri" pitchFamily="34" charset="0"/>
              </a:rPr>
              <a:t>the </a:t>
            </a:r>
            <a:r>
              <a:rPr lang="en-US" sz="2800" b="1" dirty="0" smtClean="0">
                <a:solidFill>
                  <a:schemeClr val="bg1"/>
                </a:solidFill>
                <a:effectLst>
                  <a:outerShdw blurRad="38100" dist="38100" dir="2700000" algn="tl">
                    <a:srgbClr val="C0C0C0"/>
                  </a:outerShdw>
                </a:effectLst>
                <a:latin typeface="Calibri" pitchFamily="34" charset="0"/>
              </a:rPr>
              <a:t>WSX Family</a:t>
            </a:r>
            <a:endParaRPr lang="en-US" sz="2800" b="1" dirty="0">
              <a:solidFill>
                <a:schemeClr val="bg1"/>
              </a:solidFill>
              <a:effectLst>
                <a:outerShdw blurRad="38100" dist="38100" dir="2700000" algn="tl">
                  <a:srgbClr val="C0C0C0"/>
                </a:outerShdw>
              </a:effectLst>
              <a:latin typeface="Calibri" pitchFamily="34" charset="0"/>
            </a:endParaRPr>
          </a:p>
        </p:txBody>
      </p:sp>
      <p:pic>
        <p:nvPicPr>
          <p:cNvPr id="23555" name="Picture 4" descr="WSD-FoV-2010.png"/>
          <p:cNvPicPr>
            <a:picLocks noChangeAspect="1"/>
          </p:cNvPicPr>
          <p:nvPr/>
        </p:nvPicPr>
        <p:blipFill>
          <a:blip r:embed="rId4" cstate="print"/>
          <a:srcRect r="10094" b="12245"/>
          <a:stretch>
            <a:fillRect/>
          </a:stretch>
        </p:blipFill>
        <p:spPr bwMode="auto">
          <a:xfrm>
            <a:off x="-381000" y="2743200"/>
            <a:ext cx="7543800" cy="3211717"/>
          </a:xfrm>
          <a:prstGeom prst="rect">
            <a:avLst/>
          </a:prstGeom>
          <a:noFill/>
          <a:ln w="9525">
            <a:noFill/>
            <a:miter lim="800000"/>
            <a:headEnd/>
            <a:tailEnd/>
          </a:ln>
        </p:spPr>
      </p:pic>
      <p:sp>
        <p:nvSpPr>
          <p:cNvPr id="7" name="Text Box 8"/>
          <p:cNvSpPr txBox="1">
            <a:spLocks noChangeArrowheads="1"/>
          </p:cNvSpPr>
          <p:nvPr/>
        </p:nvSpPr>
        <p:spPr bwMode="auto">
          <a:xfrm>
            <a:off x="304800" y="1448812"/>
            <a:ext cx="7010400" cy="3046988"/>
          </a:xfrm>
          <a:prstGeom prst="rect">
            <a:avLst/>
          </a:prstGeom>
          <a:noFill/>
          <a:ln w="9525">
            <a:noFill/>
            <a:miter lim="800000"/>
            <a:headEnd/>
            <a:tailEnd/>
          </a:ln>
          <a:effectLst/>
        </p:spPr>
        <p:txBody>
          <a:bodyPr wrap="square">
            <a:spAutoFit/>
          </a:bodyPr>
          <a:lstStyle/>
          <a:p>
            <a:pPr marL="166688" indent="-166688"/>
            <a:r>
              <a:rPr lang="en-US" sz="1600" b="1" u="sng" dirty="0">
                <a:latin typeface="Calibri" pitchFamily="34" charset="0"/>
                <a:cs typeface="Arial" charset="0"/>
              </a:rPr>
              <a:t>Detection</a:t>
            </a:r>
          </a:p>
          <a:p>
            <a:pPr marL="166688" indent="-166688"/>
            <a:endParaRPr lang="en-US" sz="1200" b="1" u="sng" dirty="0">
              <a:latin typeface="Calibri" pitchFamily="34" charset="0"/>
              <a:cs typeface="Arial" charset="0"/>
            </a:endParaRPr>
          </a:p>
          <a:p>
            <a:pPr marL="166688" indent="-166688">
              <a:buFont typeface="Arial" charset="0"/>
              <a:buChar char="•"/>
            </a:pPr>
            <a:r>
              <a:rPr lang="en-US" sz="1600" dirty="0" smtClean="0">
                <a:latin typeface="Calibri" pitchFamily="34" charset="0"/>
                <a:cs typeface="Arial" charset="0"/>
              </a:rPr>
              <a:t>Small motion (e.g., hand movements) detection up to 20 ft (6.10 m), ~625 ft2</a:t>
            </a:r>
          </a:p>
          <a:p>
            <a:pPr marL="166688" indent="-166688">
              <a:buFont typeface="Arial" charset="0"/>
              <a:buChar char="•"/>
            </a:pPr>
            <a:r>
              <a:rPr lang="en-US" sz="1600" dirty="0" smtClean="0">
                <a:latin typeface="Calibri" pitchFamily="34" charset="0"/>
                <a:cs typeface="Arial" charset="0"/>
              </a:rPr>
              <a:t>Large motion (e.g., walking) detection greater than 36 ft (10.97 m), ~2025 ft2</a:t>
            </a:r>
          </a:p>
          <a:p>
            <a:pPr marL="166688" indent="-166688">
              <a:buFont typeface="Arial" charset="0"/>
              <a:buChar char="•"/>
            </a:pPr>
            <a:r>
              <a:rPr lang="en-US" sz="1600" dirty="0" smtClean="0">
                <a:latin typeface="Calibri" pitchFamily="34" charset="0"/>
                <a:cs typeface="Arial" charset="0"/>
              </a:rPr>
              <a:t>Wall-to-Wall coverage</a:t>
            </a:r>
          </a:p>
          <a:p>
            <a:pPr marL="166688" indent="-166688">
              <a:buFont typeface="Arial" charset="0"/>
              <a:buChar char="•"/>
            </a:pPr>
            <a:r>
              <a:rPr lang="en-US" sz="1600" dirty="0" smtClean="0">
                <a:latin typeface="Calibri" pitchFamily="34" charset="0"/>
                <a:cs typeface="Arial" charset="0"/>
              </a:rPr>
              <a:t>Passive Dual Technology (</a:t>
            </a:r>
            <a:r>
              <a:rPr lang="en-US" sz="1600" dirty="0" err="1" smtClean="0">
                <a:latin typeface="Calibri" pitchFamily="34" charset="0"/>
                <a:cs typeface="Arial" charset="0"/>
              </a:rPr>
              <a:t>Microphonics</a:t>
            </a:r>
            <a:r>
              <a:rPr lang="en-US" sz="1600" dirty="0" smtClean="0">
                <a:latin typeface="Calibri" pitchFamily="34" charset="0"/>
                <a:cs typeface="Arial" charset="0"/>
              </a:rPr>
              <a:t>) provides overlapping detection of human activity over the complete PIR coverage area. Advanced filtering is utilized to prevent non-occupant noises from keeping the lights on.</a:t>
            </a:r>
            <a:endParaRPr lang="en-US" sz="1600" dirty="0">
              <a:latin typeface="Calibri" pitchFamily="34" charset="0"/>
              <a:cs typeface="Arial" charset="0"/>
            </a:endParaRPr>
          </a:p>
          <a:p>
            <a:pPr marL="166688" indent="-166688">
              <a:buFont typeface="Arial" charset="0"/>
              <a:buChar char="•"/>
            </a:pPr>
            <a:endParaRPr lang="en-US" sz="1600" dirty="0">
              <a:latin typeface="Calibri" pitchFamily="34" charset="0"/>
              <a:cs typeface="Arial" charset="0"/>
            </a:endParaRPr>
          </a:p>
          <a:p>
            <a:pPr marL="166688" indent="-166688">
              <a:buFont typeface="Arial" charset="0"/>
              <a:buChar char="•"/>
            </a:pPr>
            <a:endParaRPr lang="en-US" sz="1600" i="1" dirty="0">
              <a:latin typeface="Calibri" pitchFamily="34" charset="0"/>
              <a:cs typeface="Arial" charset="0"/>
            </a:endParaRPr>
          </a:p>
          <a:p>
            <a:pPr marL="166688" indent="-166688"/>
            <a:endParaRPr lang="en-US" sz="1600" i="1" dirty="0">
              <a:latin typeface="Calibri" pitchFamily="34" charset="0"/>
            </a:endParaRPr>
          </a:p>
          <a:p>
            <a:pPr marL="166688" indent="-166688"/>
            <a:endParaRPr lang="en-US" sz="1600" i="1" dirty="0">
              <a:latin typeface="Calibri"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Text Box 8"/>
          <p:cNvSpPr txBox="1">
            <a:spLocks noChangeArrowheads="1"/>
          </p:cNvSpPr>
          <p:nvPr/>
        </p:nvSpPr>
        <p:spPr bwMode="auto">
          <a:xfrm>
            <a:off x="304800" y="1441450"/>
            <a:ext cx="6553200" cy="5570756"/>
          </a:xfrm>
          <a:prstGeom prst="rect">
            <a:avLst/>
          </a:prstGeom>
          <a:noFill/>
          <a:ln w="9525">
            <a:noFill/>
            <a:miter lim="800000"/>
            <a:headEnd/>
            <a:tailEnd/>
          </a:ln>
          <a:effectLst/>
        </p:spPr>
        <p:txBody>
          <a:bodyPr wrap="square">
            <a:spAutoFit/>
          </a:bodyPr>
          <a:lstStyle/>
          <a:p>
            <a:pPr marL="166688" indent="-166688"/>
            <a:r>
              <a:rPr lang="en-US" sz="1800" b="1" u="sng" dirty="0">
                <a:latin typeface="Calibri" pitchFamily="34" charset="0"/>
                <a:cs typeface="Arial" charset="0"/>
              </a:rPr>
              <a:t>Wiring / Installation</a:t>
            </a:r>
          </a:p>
          <a:p>
            <a:pPr marL="166688" indent="-166688">
              <a:buFont typeface="Arial" charset="0"/>
              <a:buChar char="•"/>
            </a:pPr>
            <a:endParaRPr lang="en-US" sz="1400" dirty="0">
              <a:latin typeface="Calibri" pitchFamily="34" charset="0"/>
              <a:cs typeface="Arial" charset="0"/>
            </a:endParaRPr>
          </a:p>
          <a:p>
            <a:pPr marL="166688" lvl="0" indent="-166688">
              <a:buFont typeface="Arial" charset="0"/>
              <a:buChar char="•"/>
            </a:pPr>
            <a:r>
              <a:rPr lang="en-US" sz="1800" dirty="0" smtClean="0">
                <a:latin typeface="Calibri" pitchFamily="34" charset="0"/>
                <a:cs typeface="Arial" charset="0"/>
              </a:rPr>
              <a:t>Convertible neutral / non-neutral wiring - makes meeting NEC 2011 and other jobsite requirements quick and easy </a:t>
            </a:r>
            <a:r>
              <a:rPr lang="en-US" sz="1400" dirty="0" smtClean="0">
                <a:latin typeface="Calibri" pitchFamily="34" charset="0"/>
                <a:cs typeface="Arial" charset="0"/>
              </a:rPr>
              <a:t>(patent pending)</a:t>
            </a:r>
            <a:endParaRPr lang="en-US" sz="1800" dirty="0" smtClean="0">
              <a:latin typeface="Calibri" pitchFamily="34" charset="0"/>
              <a:cs typeface="Arial" charset="0"/>
            </a:endParaRPr>
          </a:p>
          <a:p>
            <a:pPr marL="166688" indent="-166688">
              <a:buFont typeface="Arial" charset="0"/>
              <a:buChar char="•"/>
            </a:pPr>
            <a:r>
              <a:rPr lang="en-US" sz="1800" dirty="0" smtClean="0">
                <a:latin typeface="Calibri" pitchFamily="34" charset="0"/>
                <a:cs typeface="Arial" charset="0"/>
              </a:rPr>
              <a:t>No </a:t>
            </a:r>
            <a:r>
              <a:rPr lang="en-US" sz="1800" dirty="0">
                <a:latin typeface="Calibri" pitchFamily="34" charset="0"/>
                <a:cs typeface="Arial" charset="0"/>
              </a:rPr>
              <a:t>neutral required / no minimum load </a:t>
            </a:r>
          </a:p>
          <a:p>
            <a:pPr marL="623888" lvl="1" indent="-166688"/>
            <a:r>
              <a:rPr lang="en-US" sz="1800" dirty="0">
                <a:latin typeface="Calibri" pitchFamily="34" charset="0"/>
                <a:cs typeface="Arial" charset="0"/>
              </a:rPr>
              <a:t>- even for 2-Pole Dual </a:t>
            </a:r>
            <a:r>
              <a:rPr lang="en-US" sz="1800" dirty="0" smtClean="0">
                <a:latin typeface="Calibri" pitchFamily="34" charset="0"/>
                <a:cs typeface="Arial" charset="0"/>
              </a:rPr>
              <a:t>Tech with a night light!</a:t>
            </a: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Reversible line &amp; load connections - impossible to wire backwards </a:t>
            </a:r>
            <a:r>
              <a:rPr lang="en-US" sz="1400" dirty="0">
                <a:latin typeface="Calibri" pitchFamily="34" charset="0"/>
                <a:cs typeface="Arial" charset="0"/>
              </a:rPr>
              <a:t>(</a:t>
            </a:r>
            <a:r>
              <a:rPr lang="en-US" sz="1400" dirty="0" smtClean="0">
                <a:latin typeface="Calibri" pitchFamily="34" charset="0"/>
                <a:cs typeface="Arial" charset="0"/>
              </a:rPr>
              <a:t>patented)</a:t>
            </a:r>
            <a:endParaRPr lang="en-US" sz="1800" dirty="0">
              <a:latin typeface="Calibri" pitchFamily="34" charset="0"/>
              <a:cs typeface="Arial" charset="0"/>
            </a:endParaRPr>
          </a:p>
          <a:p>
            <a:pPr marL="166688" indent="-166688">
              <a:buFont typeface="Arial" charset="0"/>
              <a:buChar char="•"/>
            </a:pPr>
            <a:r>
              <a:rPr lang="en-US" sz="1800" dirty="0">
                <a:latin typeface="Calibri" pitchFamily="34" charset="0"/>
                <a:cs typeface="Arial" charset="0"/>
              </a:rPr>
              <a:t>Integrated grounding/mounting strap </a:t>
            </a:r>
          </a:p>
          <a:p>
            <a:pPr marL="166688" indent="-166688">
              <a:buFont typeface="Arial" charset="0"/>
              <a:buChar char="•"/>
            </a:pPr>
            <a:r>
              <a:rPr lang="en-US" sz="1800" dirty="0">
                <a:latin typeface="Calibri" pitchFamily="34" charset="0"/>
                <a:cs typeface="Arial" charset="0"/>
              </a:rPr>
              <a:t>All-digital push-button programming - adjust settings w/o removing wall plate</a:t>
            </a:r>
          </a:p>
          <a:p>
            <a:pPr marL="166688" indent="-166688">
              <a:buFont typeface="Arial" charset="0"/>
              <a:buChar char="•"/>
            </a:pPr>
            <a:r>
              <a:rPr lang="en-US" sz="1800" dirty="0" smtClean="0">
                <a:latin typeface="Calibri" pitchFamily="34" charset="0"/>
                <a:cs typeface="Arial" charset="0"/>
              </a:rPr>
              <a:t>No PIR </a:t>
            </a:r>
            <a:r>
              <a:rPr lang="en-US" sz="1800" dirty="0">
                <a:latin typeface="Calibri" pitchFamily="34" charset="0"/>
                <a:cs typeface="Arial" charset="0"/>
              </a:rPr>
              <a:t>sensitivity adjustments</a:t>
            </a:r>
          </a:p>
          <a:p>
            <a:pPr marL="166688" indent="-166688">
              <a:buFont typeface="Arial" charset="0"/>
              <a:buChar char="•"/>
            </a:pPr>
            <a:r>
              <a:rPr lang="en-US" sz="1800" dirty="0">
                <a:solidFill>
                  <a:srgbClr val="FF0000"/>
                </a:solidFill>
                <a:latin typeface="Calibri" pitchFamily="34" charset="0"/>
                <a:cs typeface="Arial" charset="0"/>
              </a:rPr>
              <a:t>Contractor favorite</a:t>
            </a:r>
          </a:p>
          <a:p>
            <a:pPr marL="166688" indent="-166688"/>
            <a:endParaRPr lang="en-US" sz="1800" b="1" u="sng" dirty="0">
              <a:latin typeface="Calibri" pitchFamily="34" charset="0"/>
              <a:cs typeface="Arial" charset="0"/>
            </a:endParaRPr>
          </a:p>
          <a:p>
            <a:pPr marL="166688" indent="-166688"/>
            <a:r>
              <a:rPr lang="en-US" sz="1800" b="1" u="sng" dirty="0">
                <a:latin typeface="Calibri" pitchFamily="34" charset="0"/>
                <a:cs typeface="Arial" charset="0"/>
              </a:rPr>
              <a:t>Load Ratings / Pole</a:t>
            </a:r>
          </a:p>
          <a:p>
            <a:pPr marL="166688" indent="-166688"/>
            <a:r>
              <a:rPr lang="en-US" sz="1800" dirty="0">
                <a:latin typeface="Calibri" pitchFamily="34" charset="0"/>
                <a:cs typeface="Arial" charset="0"/>
              </a:rPr>
              <a:t>	800 W @ 120 VAC</a:t>
            </a:r>
          </a:p>
          <a:p>
            <a:pPr marL="166688" indent="-166688"/>
            <a:r>
              <a:rPr lang="en-US" sz="1800" dirty="0">
                <a:latin typeface="Calibri" pitchFamily="34" charset="0"/>
                <a:cs typeface="Arial" charset="0"/>
              </a:rPr>
              <a:t>	1200 W @ 277 VAC</a:t>
            </a:r>
          </a:p>
          <a:p>
            <a:pPr marL="166688" indent="-166688"/>
            <a:r>
              <a:rPr lang="en-US" sz="1800" dirty="0">
                <a:latin typeface="Calibri" pitchFamily="34" charset="0"/>
                <a:cs typeface="Arial" charset="0"/>
              </a:rPr>
              <a:t>	1500 W @ 347 VAC </a:t>
            </a:r>
          </a:p>
          <a:p>
            <a:pPr marL="166688" indent="-166688"/>
            <a:r>
              <a:rPr lang="en-US" sz="1800" dirty="0">
                <a:latin typeface="Calibri" pitchFamily="34" charset="0"/>
                <a:cs typeface="Arial" charset="0"/>
              </a:rPr>
              <a:t>	¼ HP Motor Load</a:t>
            </a:r>
          </a:p>
          <a:p>
            <a:pPr marL="166688" indent="-166688"/>
            <a:endParaRPr lang="en-US" sz="1800" i="1" dirty="0">
              <a:latin typeface="Calibri" pitchFamily="34" charset="0"/>
            </a:endParaRPr>
          </a:p>
        </p:txBody>
      </p:sp>
      <p:sp>
        <p:nvSpPr>
          <p:cNvPr id="14" name="Rectangle 2"/>
          <p:cNvSpPr txBox="1">
            <a:spLocks noChangeArrowheads="1"/>
          </p:cNvSpPr>
          <p:nvPr/>
        </p:nvSpPr>
        <p:spPr bwMode="auto">
          <a:xfrm>
            <a:off x="304800" y="304800"/>
            <a:ext cx="8077200" cy="609600"/>
          </a:xfrm>
          <a:prstGeom prst="rect">
            <a:avLst/>
          </a:prstGeom>
          <a:noFill/>
          <a:ln w="9525">
            <a:noFill/>
            <a:miter lim="800000"/>
            <a:headEnd/>
            <a:tailEnd/>
          </a:ln>
          <a:effectLst/>
        </p:spPr>
        <p:txBody>
          <a:bodyPr anchor="ctr"/>
          <a:lstStyle/>
          <a:p>
            <a:r>
              <a:rPr lang="en-US" sz="2800" b="1" dirty="0">
                <a:solidFill>
                  <a:schemeClr val="bg1"/>
                </a:solidFill>
                <a:effectLst>
                  <a:outerShdw blurRad="38100" dist="38100" dir="2700000" algn="tl">
                    <a:srgbClr val="C0C0C0"/>
                  </a:outerShdw>
                </a:effectLst>
                <a:latin typeface="Calibri" pitchFamily="34" charset="0"/>
              </a:rPr>
              <a:t>Product Features of the </a:t>
            </a:r>
            <a:r>
              <a:rPr lang="en-US" sz="2800" b="1" dirty="0" smtClean="0">
                <a:solidFill>
                  <a:schemeClr val="bg1"/>
                </a:solidFill>
                <a:effectLst>
                  <a:outerShdw blurRad="38100" dist="38100" dir="2700000" algn="tl">
                    <a:srgbClr val="C0C0C0"/>
                  </a:outerShdw>
                </a:effectLst>
                <a:latin typeface="Calibri" pitchFamily="34" charset="0"/>
              </a:rPr>
              <a:t>WSX / WSD Family</a:t>
            </a:r>
            <a:endParaRPr lang="en-US" sz="2800" b="1" dirty="0">
              <a:solidFill>
                <a:schemeClr val="bg1"/>
              </a:solidFill>
              <a:effectLst>
                <a:outerShdw blurRad="38100" dist="38100" dir="2700000" algn="tl">
                  <a:srgbClr val="C0C0C0"/>
                </a:outerShdw>
              </a:effectLst>
              <a:latin typeface="Calibri" pitchFamily="34" charset="0"/>
            </a:endParaRPr>
          </a:p>
        </p:txBody>
      </p:sp>
      <p:pic>
        <p:nvPicPr>
          <p:cNvPr id="5"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086600" y="2057400"/>
            <a:ext cx="1673157" cy="32766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143000" y="2133600"/>
            <a:ext cx="5486400" cy="1600200"/>
          </a:xfrm>
          <a:prstGeom prst="rect">
            <a:avLst/>
          </a:prstGeom>
          <a:ln>
            <a:miter lim="800000"/>
            <a:headEnd/>
            <a:tailEnd/>
          </a:ln>
        </p:spPr>
        <p:txBody>
          <a:bodyPr vert="horz" wrap="square" lIns="91440" tIns="45720" rIns="91440" bIns="45720" numCol="1" anchor="ctr" anchorCtr="0" compatLnSpc="1">
            <a:prstTxWarp prst="textNoShape">
              <a:avLst/>
            </a:prstTxWarp>
          </a:bodyPr>
          <a:lstStyle/>
          <a:p>
            <a:pPr algn="l" eaLnBrk="1" hangingPunct="1"/>
            <a:r>
              <a:rPr lang="en-US" sz="2800" b="1" dirty="0" smtClean="0">
                <a:solidFill>
                  <a:srgbClr val="2D2DB9"/>
                </a:solidFill>
                <a:effectLst>
                  <a:outerShdw blurRad="38100" dist="38100" dir="2700000" algn="tl">
                    <a:srgbClr val="C0C0C0"/>
                  </a:outerShdw>
                </a:effectLst>
                <a:latin typeface="Calibri" pitchFamily="34" charset="0"/>
              </a:rPr>
              <a:t>Question:</a:t>
            </a: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r>
            <a:br>
              <a:rPr lang="en-US" sz="2800" dirty="0" smtClean="0">
                <a:solidFill>
                  <a:schemeClr val="tx1"/>
                </a:solidFill>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What’s new about NEC2011 and could it affect my project?</a:t>
            </a:r>
            <a:r>
              <a:rPr lang="en-US" sz="2800" b="1" dirty="0" smtClean="0">
                <a:effectLst>
                  <a:outerShdw blurRad="38100" dist="38100" dir="2700000" algn="tl">
                    <a:srgbClr val="C0C0C0"/>
                  </a:outerShdw>
                </a:effectLst>
                <a:latin typeface="Calibri" pitchFamily="34" charset="0"/>
              </a:rPr>
              <a:t/>
            </a:r>
            <a:br>
              <a:rPr lang="en-US" sz="2800" b="1" dirty="0" smtClean="0">
                <a:effectLst>
                  <a:outerShdw blurRad="38100" dist="38100" dir="2700000" algn="tl">
                    <a:srgbClr val="C0C0C0"/>
                  </a:outerShdw>
                </a:effectLst>
                <a:latin typeface="Calibri" pitchFamily="34" charset="0"/>
              </a:rPr>
            </a:br>
            <a:r>
              <a:rPr lang="en-US" sz="2800" dirty="0" smtClean="0">
                <a:solidFill>
                  <a:schemeClr val="tx1"/>
                </a:solidFill>
                <a:effectLst>
                  <a:outerShdw blurRad="38100" dist="38100" dir="2700000" algn="tl">
                    <a:srgbClr val="C0C0C0"/>
                  </a:outerShdw>
                </a:effectLst>
                <a:latin typeface="Calibri" pitchFamily="34" charset="0"/>
              </a:rPr>
              <a:t> </a:t>
            </a:r>
          </a:p>
        </p:txBody>
      </p:sp>
      <p:pic>
        <p:nvPicPr>
          <p:cNvPr id="4" name="Picture 2" descr="V:\SSi\Product Shots\WSX\White_LEDS\wsx_angled_white.tif"/>
          <p:cNvPicPr>
            <a:picLocks noChangeAspect="1" noChangeArrowheads="1"/>
          </p:cNvPicPr>
          <p:nvPr/>
        </p:nvPicPr>
        <p:blipFill>
          <a:blip r:embed="rId3" cstate="print"/>
          <a:srcRect l="12121" t="7843" r="18182"/>
          <a:stretch>
            <a:fillRect/>
          </a:stretch>
        </p:blipFill>
        <p:spPr bwMode="auto">
          <a:xfrm>
            <a:off x="7086600" y="2057400"/>
            <a:ext cx="1673157" cy="327660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12572</TotalTime>
  <Words>2502</Words>
  <Application>Microsoft Office PowerPoint</Application>
  <PresentationFormat>On-screen Show (4:3)</PresentationFormat>
  <Paragraphs>555</Paragraphs>
  <Slides>69</Slides>
  <Notes>67</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Default Design</vt:lpstr>
      <vt:lpstr>Slide 1</vt:lpstr>
      <vt:lpstr>Slide 2</vt:lpstr>
      <vt:lpstr>Slide 3</vt:lpstr>
      <vt:lpstr>Slide 4</vt:lpstr>
      <vt:lpstr>Slide 5</vt:lpstr>
      <vt:lpstr>Slide 6</vt:lpstr>
      <vt:lpstr>Slide 7</vt:lpstr>
      <vt:lpstr>Slide 8</vt:lpstr>
      <vt:lpstr>Question:  What’s new about NEC2011 and could it affect my project?  </vt:lpstr>
      <vt:lpstr>Slide 10</vt:lpstr>
      <vt:lpstr>Slide 11</vt:lpstr>
      <vt:lpstr>Slide 12</vt:lpstr>
      <vt:lpstr>Slide 13</vt:lpstr>
      <vt:lpstr>Slide 14</vt:lpstr>
      <vt:lpstr>Question:  How do these sensors work without a neutral connection…  …and why should I care?   </vt:lpstr>
      <vt:lpstr>Slide 16</vt:lpstr>
      <vt:lpstr>Sequence of Operation    </vt:lpstr>
      <vt:lpstr>Sequence of Operation for the WSX:  Auto On / Auto Off</vt:lpstr>
      <vt:lpstr>Sequence of Operation for the WSX:  Auto On / Auto Off</vt:lpstr>
      <vt:lpstr>Sequence of Operation for the WSX:  Auto On / Auto Off</vt:lpstr>
      <vt:lpstr>Sequence of Operation for the WSX:  Auto On / Auto Off</vt:lpstr>
      <vt:lpstr>Sequence of Operation    </vt:lpstr>
      <vt:lpstr>Sequence of Operation for the WSX:  Auto On / Manual Off</vt:lpstr>
      <vt:lpstr>Slide 24</vt:lpstr>
      <vt:lpstr>Slide 25</vt:lpstr>
      <vt:lpstr>Slide 26</vt:lpstr>
      <vt:lpstr>Slide 27</vt:lpstr>
      <vt:lpstr>Question:  What happens if I turn the lights off using the switch and then remain in the room for awhile?  </vt:lpstr>
      <vt:lpstr>Slide 29</vt:lpstr>
      <vt:lpstr>Slide 30</vt:lpstr>
      <vt:lpstr>Slide 31</vt:lpstr>
      <vt:lpstr>Slide 32</vt:lpstr>
      <vt:lpstr>Slide 33</vt:lpstr>
      <vt:lpstr>Slide 34</vt:lpstr>
      <vt:lpstr>Sequence of Operation    </vt:lpstr>
      <vt:lpstr>Question:  When should Manual On operation be used?    </vt:lpstr>
      <vt:lpstr>Slide 37</vt:lpstr>
      <vt:lpstr>Slide 38</vt:lpstr>
      <vt:lpstr>Slide 39</vt:lpstr>
      <vt:lpstr>Slide 40</vt:lpstr>
      <vt:lpstr>Slide 41</vt:lpstr>
      <vt:lpstr>Other Operational Modes of the WSX: Manual On</vt:lpstr>
      <vt:lpstr>Question:  What is a Vacancy Sensor?  </vt:lpstr>
      <vt:lpstr>Commonly used (&amp; misused) terms…</vt:lpstr>
      <vt:lpstr>Question:  Can sensors see through glass?  </vt:lpstr>
      <vt:lpstr>Slide 46</vt:lpstr>
      <vt:lpstr>Slide 47</vt:lpstr>
      <vt:lpstr>Slide 48</vt:lpstr>
      <vt:lpstr>Slide 49</vt:lpstr>
      <vt:lpstr>Slide 50</vt:lpstr>
      <vt:lpstr>Slide 51</vt:lpstr>
      <vt:lpstr>Slide 52</vt:lpstr>
      <vt:lpstr>Solution: Reduced Turn On Mode     </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Question:  How do you adjust the time delay?  </vt:lpstr>
      <vt:lpstr>Slide 67</vt:lpstr>
      <vt:lpstr>Additional Wall Switch Solutions: LWS(H)</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Platner Jamie Schoffman</dc:creator>
  <cp:lastModifiedBy>training</cp:lastModifiedBy>
  <cp:revision>449</cp:revision>
  <cp:lastPrinted>2013-05-07T19:00:04Z</cp:lastPrinted>
  <dcterms:created xsi:type="dcterms:W3CDTF">2001-10-29T18:32:42Z</dcterms:created>
  <dcterms:modified xsi:type="dcterms:W3CDTF">2013-07-16T18:31:48Z</dcterms:modified>
</cp:coreProperties>
</file>